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</p:sldMasterIdLst>
  <p:notesMasterIdLst>
    <p:notesMasterId r:id="rId20"/>
  </p:notesMasterIdLst>
  <p:handoutMasterIdLst>
    <p:handoutMasterId r:id="rId21"/>
  </p:handoutMasterIdLst>
  <p:sldIdLst>
    <p:sldId id="451" r:id="rId3"/>
    <p:sldId id="462" r:id="rId4"/>
    <p:sldId id="430" r:id="rId5"/>
    <p:sldId id="460" r:id="rId6"/>
    <p:sldId id="432" r:id="rId7"/>
    <p:sldId id="439" r:id="rId8"/>
    <p:sldId id="461" r:id="rId9"/>
    <p:sldId id="415" r:id="rId10"/>
    <p:sldId id="416" r:id="rId11"/>
    <p:sldId id="463" r:id="rId12"/>
    <p:sldId id="470" r:id="rId13"/>
    <p:sldId id="464" r:id="rId14"/>
    <p:sldId id="468" r:id="rId15"/>
    <p:sldId id="469" r:id="rId16"/>
    <p:sldId id="465" r:id="rId17"/>
    <p:sldId id="466" r:id="rId18"/>
    <p:sldId id="467" r:id="rId19"/>
  </p:sldIdLst>
  <p:sldSz cx="9144000" cy="5143500" type="screen16x9"/>
  <p:notesSz cx="6858000" cy="9144000"/>
  <p:defaultTextStyle>
    <a:defPPr>
      <a:defRPr lang="en-US"/>
    </a:defPPr>
    <a:lvl1pPr marL="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6" userDrawn="1">
          <p15:clr>
            <a:srgbClr val="A4A3A4"/>
          </p15:clr>
        </p15:guide>
        <p15:guide id="2" pos="2795" userDrawn="1">
          <p15:clr>
            <a:srgbClr val="A4A3A4"/>
          </p15:clr>
        </p15:guide>
        <p15:guide id="3" pos="2965" userDrawn="1">
          <p15:clr>
            <a:srgbClr val="A4A3A4"/>
          </p15:clr>
        </p15:guide>
        <p15:guide id="4" pos="5465" userDrawn="1">
          <p15:clr>
            <a:srgbClr val="A4A3A4"/>
          </p15:clr>
        </p15:guide>
        <p15:guide id="5" pos="295" userDrawn="1">
          <p15:clr>
            <a:srgbClr val="A4A3A4"/>
          </p15:clr>
        </p15:guide>
        <p15:guide id="6" orient="horz" pos="279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025" autoAdjust="0"/>
    <p:restoredTop sz="94551"/>
  </p:normalViewPr>
  <p:slideViewPr>
    <p:cSldViewPr snapToGrid="0" showGuides="1">
      <p:cViewPr varScale="1">
        <p:scale>
          <a:sx n="117" d="100"/>
          <a:sy n="117" d="100"/>
        </p:scale>
        <p:origin x="176" y="472"/>
      </p:cViewPr>
      <p:guideLst>
        <p:guide orient="horz" pos="956"/>
        <p:guide pos="2795"/>
        <p:guide pos="2965"/>
        <p:guide pos="5465"/>
        <p:guide pos="295"/>
        <p:guide orient="horz" pos="279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7" d="100"/>
          <a:sy n="97" d="100"/>
        </p:scale>
        <p:origin x="25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50AC80-9589-41A1-8ED2-EC2076B0E8E8}" type="datetimeFigureOut">
              <a:rPr lang="de-DE" smtClean="0"/>
              <a:t>04.11.19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83A726-01A3-41A5-8C71-74C8A626EA4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61616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tiff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492030-5346-4222-B1C0-77ABA51E04BA}" type="datetimeFigureOut">
              <a:rPr lang="de-DE" smtClean="0"/>
              <a:t>04.11.19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B39C8-6D5D-40E8-8D83-C1E41A39F5E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4387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28588" indent="-128588" algn="l" defTabSz="685800" rtl="0" eaLnBrk="1" latinLnBrk="0" hangingPunct="1">
      <a:buFont typeface="Arial" panose="020B0604020202020204" pitchFamily="34" charset="0"/>
      <a:buChar char="•"/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471488" indent="-128588" algn="l" defTabSz="685800" rtl="0" eaLnBrk="1" latinLnBrk="0" hangingPunct="1">
      <a:buFont typeface="Arial" panose="020B0604020202020204" pitchFamily="34" charset="0"/>
      <a:buChar char="•"/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814388" indent="-128588" algn="l" defTabSz="685800" rtl="0" eaLnBrk="1" latinLnBrk="0" hangingPunct="1">
      <a:buFont typeface="Arial" panose="020B0604020202020204" pitchFamily="34" charset="0"/>
      <a:buChar char="•"/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157288" indent="-128588" algn="l" defTabSz="685800" rtl="0" eaLnBrk="1" latinLnBrk="0" hangingPunct="1">
      <a:buFont typeface="Arial" panose="020B0604020202020204" pitchFamily="34" charset="0"/>
      <a:buChar char="•"/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500188" indent="-128588" algn="l" defTabSz="685800" rtl="0" eaLnBrk="1" latinLnBrk="0" hangingPunct="1">
      <a:buFont typeface="Arial" panose="020B0604020202020204" pitchFamily="34" charset="0"/>
      <a:buChar char="•"/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B39C8-6D5D-40E8-8D83-C1E41A39F5E0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8408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7" Type="http://schemas.openxmlformats.org/officeDocument/2006/relationships/image" Target="../media/image9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emf"/><Relationship Id="rId7" Type="http://schemas.openxmlformats.org/officeDocument/2006/relationships/image" Target="../media/image8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0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9000" y="840582"/>
            <a:ext cx="6029718" cy="788194"/>
          </a:xfrm>
        </p:spPr>
        <p:txBody>
          <a:bodyPr anchor="b"/>
          <a:lstStyle>
            <a:lvl1pPr algn="l">
              <a:defRPr sz="21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7917" y="1937385"/>
            <a:ext cx="6029718" cy="2497694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5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pic>
        <p:nvPicPr>
          <p:cNvPr id="6" name="Grafik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00" y="5393999"/>
            <a:ext cx="1706400" cy="903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FFE5A6-FDBD-C94B-878B-AA1280A295E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300" y="450145"/>
            <a:ext cx="2456447" cy="1276133"/>
          </a:xfrm>
          <a:prstGeom prst="rect">
            <a:avLst/>
          </a:prstGeom>
        </p:spPr>
      </p:pic>
      <p:sp>
        <p:nvSpPr>
          <p:cNvPr id="7" name="object 17">
            <a:extLst>
              <a:ext uri="{FF2B5EF4-FFF2-40B4-BE49-F238E27FC236}">
                <a16:creationId xmlns:a16="http://schemas.microsoft.com/office/drawing/2014/main" id="{16136687-F185-E148-8B64-D837F7E89263}"/>
              </a:ext>
            </a:extLst>
          </p:cNvPr>
          <p:cNvSpPr txBox="1"/>
          <p:nvPr userDrawn="1"/>
        </p:nvSpPr>
        <p:spPr>
          <a:xfrm>
            <a:off x="914400" y="6360855"/>
            <a:ext cx="9097887" cy="128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" spc="5" dirty="0">
                <a:solidFill>
                  <a:schemeClr val="tx1"/>
                </a:solidFill>
                <a:latin typeface="Muli" pitchFamily="2" charset="77"/>
                <a:cs typeface="Arial"/>
              </a:rPr>
              <a:t>This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15" dirty="0">
                <a:solidFill>
                  <a:schemeClr val="tx1"/>
                </a:solidFill>
                <a:latin typeface="Muli" pitchFamily="2" charset="77"/>
                <a:cs typeface="Arial"/>
              </a:rPr>
              <a:t>project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15" dirty="0">
                <a:solidFill>
                  <a:schemeClr val="tx1"/>
                </a:solidFill>
                <a:latin typeface="Muli" pitchFamily="2" charset="77"/>
                <a:cs typeface="Arial"/>
              </a:rPr>
              <a:t>has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5" dirty="0">
                <a:solidFill>
                  <a:schemeClr val="tx1"/>
                </a:solidFill>
                <a:latin typeface="Muli" pitchFamily="2" charset="77"/>
                <a:cs typeface="Arial"/>
              </a:rPr>
              <a:t>received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25" dirty="0">
                <a:solidFill>
                  <a:schemeClr val="tx1"/>
                </a:solidFill>
                <a:latin typeface="Muli" pitchFamily="2" charset="77"/>
                <a:cs typeface="Arial"/>
              </a:rPr>
              <a:t>funding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25" dirty="0">
                <a:solidFill>
                  <a:schemeClr val="tx1"/>
                </a:solidFill>
                <a:latin typeface="Muli" pitchFamily="2" charset="77"/>
                <a:cs typeface="Arial"/>
              </a:rPr>
              <a:t>from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20" dirty="0">
                <a:solidFill>
                  <a:schemeClr val="tx1"/>
                </a:solidFill>
                <a:latin typeface="Muli" pitchFamily="2" charset="77"/>
                <a:cs typeface="Arial"/>
              </a:rPr>
              <a:t>the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5" dirty="0">
                <a:solidFill>
                  <a:schemeClr val="tx1"/>
                </a:solidFill>
                <a:latin typeface="Muli" pitchFamily="2" charset="77"/>
                <a:cs typeface="Arial"/>
              </a:rPr>
              <a:t>European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5" dirty="0">
                <a:solidFill>
                  <a:schemeClr val="tx1"/>
                </a:solidFill>
                <a:latin typeface="Muli" pitchFamily="2" charset="77"/>
                <a:cs typeface="Arial"/>
              </a:rPr>
              <a:t>Union’s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15" dirty="0">
                <a:solidFill>
                  <a:schemeClr val="tx1"/>
                </a:solidFill>
                <a:latin typeface="Muli" pitchFamily="2" charset="77"/>
                <a:cs typeface="Arial"/>
              </a:rPr>
              <a:t>Horizon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30" dirty="0">
                <a:solidFill>
                  <a:schemeClr val="tx1"/>
                </a:solidFill>
                <a:latin typeface="Muli" pitchFamily="2" charset="77"/>
                <a:cs typeface="Arial"/>
              </a:rPr>
              <a:t>2020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5" dirty="0">
                <a:solidFill>
                  <a:schemeClr val="tx1"/>
                </a:solidFill>
                <a:latin typeface="Muli" pitchFamily="2" charset="77"/>
                <a:cs typeface="Arial"/>
              </a:rPr>
              <a:t>research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25" dirty="0">
                <a:solidFill>
                  <a:schemeClr val="tx1"/>
                </a:solidFill>
                <a:latin typeface="Muli" pitchFamily="2" charset="77"/>
                <a:cs typeface="Arial"/>
              </a:rPr>
              <a:t>and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20" dirty="0">
                <a:solidFill>
                  <a:schemeClr val="tx1"/>
                </a:solidFill>
                <a:latin typeface="Muli" pitchFamily="2" charset="77"/>
                <a:cs typeface="Arial"/>
              </a:rPr>
              <a:t>innovation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20" dirty="0">
                <a:solidFill>
                  <a:schemeClr val="tx1"/>
                </a:solidFill>
                <a:latin typeface="Muli" pitchFamily="2" charset="77"/>
                <a:cs typeface="Arial"/>
              </a:rPr>
              <a:t>programme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15" dirty="0">
                <a:solidFill>
                  <a:schemeClr val="tx1"/>
                </a:solidFill>
                <a:latin typeface="Muli" pitchFamily="2" charset="77"/>
                <a:cs typeface="Arial"/>
              </a:rPr>
              <a:t>under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30" dirty="0">
                <a:solidFill>
                  <a:schemeClr val="tx1"/>
                </a:solidFill>
                <a:latin typeface="Muli" pitchFamily="2" charset="77"/>
                <a:cs typeface="Arial"/>
              </a:rPr>
              <a:t>grant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15" dirty="0">
                <a:solidFill>
                  <a:schemeClr val="tx1"/>
                </a:solidFill>
                <a:latin typeface="Muli" pitchFamily="2" charset="77"/>
                <a:cs typeface="Arial"/>
              </a:rPr>
              <a:t>agreement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No. </a:t>
            </a:r>
            <a:r>
              <a:rPr sz="750" spc="30" dirty="0">
                <a:solidFill>
                  <a:schemeClr val="tx1"/>
                </a:solidFill>
                <a:latin typeface="Muli" pitchFamily="2" charset="77"/>
                <a:cs typeface="Arial"/>
              </a:rPr>
              <a:t>823852</a:t>
            </a:r>
            <a:endParaRPr sz="750" dirty="0">
              <a:solidFill>
                <a:schemeClr val="tx1"/>
              </a:solidFill>
              <a:latin typeface="Muli" pitchFamily="2" charset="77"/>
              <a:cs typeface="Arial"/>
            </a:endParaRPr>
          </a:p>
        </p:txBody>
      </p:sp>
      <p:grpSp>
        <p:nvGrpSpPr>
          <p:cNvPr id="8" name="Gruppo 49">
            <a:extLst>
              <a:ext uri="{FF2B5EF4-FFF2-40B4-BE49-F238E27FC236}">
                <a16:creationId xmlns:a16="http://schemas.microsoft.com/office/drawing/2014/main" id="{7A4EC2CC-F78A-C842-8C56-319899119A28}"/>
              </a:ext>
            </a:extLst>
          </p:cNvPr>
          <p:cNvGrpSpPr/>
          <p:nvPr userDrawn="1"/>
        </p:nvGrpSpPr>
        <p:grpSpPr>
          <a:xfrm>
            <a:off x="263450" y="6248400"/>
            <a:ext cx="486409" cy="345440"/>
            <a:chOff x="995362" y="6228257"/>
            <a:chExt cx="486409" cy="345440"/>
          </a:xfrm>
        </p:grpSpPr>
        <p:sp>
          <p:nvSpPr>
            <p:cNvPr id="9" name="object 18">
              <a:extLst>
                <a:ext uri="{FF2B5EF4-FFF2-40B4-BE49-F238E27FC236}">
                  <a16:creationId xmlns:a16="http://schemas.microsoft.com/office/drawing/2014/main" id="{8AEF73D6-01CF-9843-A172-FC0DEE6045FF}"/>
                </a:ext>
              </a:extLst>
            </p:cNvPr>
            <p:cNvSpPr/>
            <p:nvPr/>
          </p:nvSpPr>
          <p:spPr>
            <a:xfrm>
              <a:off x="995362" y="6228257"/>
              <a:ext cx="486409" cy="345440"/>
            </a:xfrm>
            <a:custGeom>
              <a:avLst/>
              <a:gdLst/>
              <a:ahLst/>
              <a:cxnLst/>
              <a:rect l="l" t="t" r="r" b="b"/>
              <a:pathLst>
                <a:path w="486409" h="345440">
                  <a:moveTo>
                    <a:pt x="0" y="345097"/>
                  </a:moveTo>
                  <a:lnTo>
                    <a:pt x="486282" y="345097"/>
                  </a:lnTo>
                  <a:lnTo>
                    <a:pt x="486282" y="0"/>
                  </a:lnTo>
                  <a:lnTo>
                    <a:pt x="0" y="0"/>
                  </a:lnTo>
                  <a:lnTo>
                    <a:pt x="0" y="345097"/>
                  </a:lnTo>
                  <a:close/>
                </a:path>
              </a:pathLst>
            </a:custGeom>
            <a:solidFill>
              <a:srgbClr val="094E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9">
              <a:extLst>
                <a:ext uri="{FF2B5EF4-FFF2-40B4-BE49-F238E27FC236}">
                  <a16:creationId xmlns:a16="http://schemas.microsoft.com/office/drawing/2014/main" id="{88757CB8-B669-6B43-8E7E-BB0AF7AF0B0F}"/>
                </a:ext>
              </a:extLst>
            </p:cNvPr>
            <p:cNvSpPr/>
            <p:nvPr/>
          </p:nvSpPr>
          <p:spPr>
            <a:xfrm>
              <a:off x="1097493" y="6259376"/>
              <a:ext cx="86594" cy="85239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20">
              <a:extLst>
                <a:ext uri="{FF2B5EF4-FFF2-40B4-BE49-F238E27FC236}">
                  <a16:creationId xmlns:a16="http://schemas.microsoft.com/office/drawing/2014/main" id="{D74D9904-1511-F143-94C6-1E66139DA352}"/>
                </a:ext>
              </a:extLst>
            </p:cNvPr>
            <p:cNvSpPr/>
            <p:nvPr/>
          </p:nvSpPr>
          <p:spPr>
            <a:xfrm>
              <a:off x="1219894" y="6240415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725"/>
                  </a:moveTo>
                  <a:lnTo>
                    <a:pt x="0" y="12725"/>
                  </a:lnTo>
                  <a:lnTo>
                    <a:pt x="10782" y="20523"/>
                  </a:lnTo>
                  <a:lnTo>
                    <a:pt x="6667" y="33248"/>
                  </a:lnTo>
                  <a:lnTo>
                    <a:pt x="17449" y="25438"/>
                  </a:lnTo>
                  <a:lnTo>
                    <a:pt x="25706" y="25438"/>
                  </a:lnTo>
                  <a:lnTo>
                    <a:pt x="24117" y="20523"/>
                  </a:lnTo>
                  <a:lnTo>
                    <a:pt x="34899" y="12725"/>
                  </a:lnTo>
                  <a:close/>
                </a:path>
                <a:path w="34925" h="33654">
                  <a:moveTo>
                    <a:pt x="25706" y="25438"/>
                  </a:moveTo>
                  <a:lnTo>
                    <a:pt x="17449" y="25438"/>
                  </a:lnTo>
                  <a:lnTo>
                    <a:pt x="28232" y="33248"/>
                  </a:lnTo>
                  <a:lnTo>
                    <a:pt x="25706" y="25438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725"/>
                  </a:lnTo>
                  <a:lnTo>
                    <a:pt x="21564" y="12725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21">
              <a:extLst>
                <a:ext uri="{FF2B5EF4-FFF2-40B4-BE49-F238E27FC236}">
                  <a16:creationId xmlns:a16="http://schemas.microsoft.com/office/drawing/2014/main" id="{6AC915FE-C0BE-E645-8D4E-F8B22DF92DDF}"/>
                </a:ext>
              </a:extLst>
            </p:cNvPr>
            <p:cNvSpPr/>
            <p:nvPr/>
          </p:nvSpPr>
          <p:spPr>
            <a:xfrm>
              <a:off x="1290485" y="6259376"/>
              <a:ext cx="86715" cy="85239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22">
              <a:extLst>
                <a:ext uri="{FF2B5EF4-FFF2-40B4-BE49-F238E27FC236}">
                  <a16:creationId xmlns:a16="http://schemas.microsoft.com/office/drawing/2014/main" id="{3DD4CA02-DE5B-5348-9642-F3F2E1E77BEE}"/>
                </a:ext>
              </a:extLst>
            </p:cNvPr>
            <p:cNvSpPr/>
            <p:nvPr/>
          </p:nvSpPr>
          <p:spPr>
            <a:xfrm>
              <a:off x="1361198" y="6382207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839"/>
                  </a:moveTo>
                  <a:lnTo>
                    <a:pt x="0" y="12839"/>
                  </a:lnTo>
                  <a:lnTo>
                    <a:pt x="10782" y="20650"/>
                  </a:lnTo>
                  <a:lnTo>
                    <a:pt x="6667" y="33362"/>
                  </a:lnTo>
                  <a:lnTo>
                    <a:pt x="17449" y="25552"/>
                  </a:lnTo>
                  <a:lnTo>
                    <a:pt x="25704" y="25552"/>
                  </a:lnTo>
                  <a:lnTo>
                    <a:pt x="24117" y="20650"/>
                  </a:lnTo>
                  <a:lnTo>
                    <a:pt x="34899" y="12839"/>
                  </a:lnTo>
                  <a:close/>
                </a:path>
                <a:path w="34925" h="33654">
                  <a:moveTo>
                    <a:pt x="25704" y="25552"/>
                  </a:moveTo>
                  <a:lnTo>
                    <a:pt x="17449" y="25552"/>
                  </a:lnTo>
                  <a:lnTo>
                    <a:pt x="28232" y="33362"/>
                  </a:lnTo>
                  <a:lnTo>
                    <a:pt x="25704" y="25552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839"/>
                  </a:lnTo>
                  <a:lnTo>
                    <a:pt x="21564" y="12839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23">
              <a:extLst>
                <a:ext uri="{FF2B5EF4-FFF2-40B4-BE49-F238E27FC236}">
                  <a16:creationId xmlns:a16="http://schemas.microsoft.com/office/drawing/2014/main" id="{54B2CBAE-77ED-7342-8BCA-E425CC9F0435}"/>
                </a:ext>
              </a:extLst>
            </p:cNvPr>
            <p:cNvSpPr/>
            <p:nvPr/>
          </p:nvSpPr>
          <p:spPr>
            <a:xfrm>
              <a:off x="1290485" y="6453160"/>
              <a:ext cx="86601" cy="85237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24">
              <a:extLst>
                <a:ext uri="{FF2B5EF4-FFF2-40B4-BE49-F238E27FC236}">
                  <a16:creationId xmlns:a16="http://schemas.microsoft.com/office/drawing/2014/main" id="{743D0EF4-6354-2E4F-8A78-36E9DDF58866}"/>
                </a:ext>
              </a:extLst>
            </p:cNvPr>
            <p:cNvSpPr/>
            <p:nvPr/>
          </p:nvSpPr>
          <p:spPr>
            <a:xfrm>
              <a:off x="1219782" y="6524114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725"/>
                  </a:moveTo>
                  <a:lnTo>
                    <a:pt x="0" y="12725"/>
                  </a:lnTo>
                  <a:lnTo>
                    <a:pt x="10782" y="20535"/>
                  </a:lnTo>
                  <a:lnTo>
                    <a:pt x="6667" y="33248"/>
                  </a:lnTo>
                  <a:lnTo>
                    <a:pt x="17449" y="25438"/>
                  </a:lnTo>
                  <a:lnTo>
                    <a:pt x="25704" y="25438"/>
                  </a:lnTo>
                  <a:lnTo>
                    <a:pt x="24117" y="20535"/>
                  </a:lnTo>
                  <a:lnTo>
                    <a:pt x="34899" y="12725"/>
                  </a:lnTo>
                  <a:close/>
                </a:path>
                <a:path w="34925" h="33654">
                  <a:moveTo>
                    <a:pt x="25704" y="25438"/>
                  </a:moveTo>
                  <a:lnTo>
                    <a:pt x="17449" y="25438"/>
                  </a:lnTo>
                  <a:lnTo>
                    <a:pt x="28232" y="33248"/>
                  </a:lnTo>
                  <a:lnTo>
                    <a:pt x="25704" y="25438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725"/>
                  </a:lnTo>
                  <a:lnTo>
                    <a:pt x="21564" y="12725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25">
              <a:extLst>
                <a:ext uri="{FF2B5EF4-FFF2-40B4-BE49-F238E27FC236}">
                  <a16:creationId xmlns:a16="http://schemas.microsoft.com/office/drawing/2014/main" id="{571586E5-C906-C54D-A964-54A45EEB64B7}"/>
                </a:ext>
              </a:extLst>
            </p:cNvPr>
            <p:cNvSpPr/>
            <p:nvPr/>
          </p:nvSpPr>
          <p:spPr>
            <a:xfrm>
              <a:off x="1097382" y="6453161"/>
              <a:ext cx="86705" cy="85236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26">
              <a:extLst>
                <a:ext uri="{FF2B5EF4-FFF2-40B4-BE49-F238E27FC236}">
                  <a16:creationId xmlns:a16="http://schemas.microsoft.com/office/drawing/2014/main" id="{58D403A5-7242-DA40-95B7-C8F114816DFD}"/>
                </a:ext>
              </a:extLst>
            </p:cNvPr>
            <p:cNvSpPr/>
            <p:nvPr/>
          </p:nvSpPr>
          <p:spPr>
            <a:xfrm>
              <a:off x="1078483" y="6382207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725"/>
                  </a:moveTo>
                  <a:lnTo>
                    <a:pt x="0" y="12725"/>
                  </a:lnTo>
                  <a:lnTo>
                    <a:pt x="10782" y="20650"/>
                  </a:lnTo>
                  <a:lnTo>
                    <a:pt x="6667" y="33362"/>
                  </a:lnTo>
                  <a:lnTo>
                    <a:pt x="17449" y="25438"/>
                  </a:lnTo>
                  <a:lnTo>
                    <a:pt x="25667" y="25438"/>
                  </a:lnTo>
                  <a:lnTo>
                    <a:pt x="24117" y="20650"/>
                  </a:lnTo>
                  <a:lnTo>
                    <a:pt x="34899" y="12725"/>
                  </a:lnTo>
                  <a:close/>
                </a:path>
                <a:path w="34925" h="33654">
                  <a:moveTo>
                    <a:pt x="25667" y="25438"/>
                  </a:moveTo>
                  <a:lnTo>
                    <a:pt x="17449" y="25438"/>
                  </a:lnTo>
                  <a:lnTo>
                    <a:pt x="28232" y="33362"/>
                  </a:lnTo>
                  <a:lnTo>
                    <a:pt x="25667" y="25438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725"/>
                  </a:lnTo>
                  <a:lnTo>
                    <a:pt x="21564" y="12725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18376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icture,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67916" y="1518049"/>
            <a:ext cx="6075760" cy="2917031"/>
          </a:xfrm>
          <a:noFill/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GB"/>
          </a:p>
        </p:txBody>
      </p:sp>
      <p:sp>
        <p:nvSpPr>
          <p:cNvPr id="7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7916" y="4435079"/>
            <a:ext cx="6075760" cy="180974"/>
          </a:xfrm>
        </p:spPr>
        <p:txBody>
          <a:bodyPr tIns="36000" rIns="0"/>
          <a:lstStyle>
            <a:lvl1pPr marL="0" indent="0">
              <a:buFont typeface="Arial" panose="020B0604020202020204" pitchFamily="34" charset="0"/>
              <a:buNone/>
              <a:defRPr sz="675"/>
            </a:lvl1pPr>
          </a:lstStyle>
          <a:p>
            <a:pPr lvl="0"/>
            <a:r>
              <a:rPr lang="de-DE" dirty="0"/>
              <a:t>Caption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5"/>
          </p:nvPr>
        </p:nvSpPr>
        <p:spPr>
          <a:xfrm>
            <a:off x="6700838" y="1525193"/>
            <a:ext cx="1975247" cy="2909885"/>
          </a:xfrm>
        </p:spPr>
        <p:txBody>
          <a:bodyPr/>
          <a:lstStyle>
            <a:lvl1pPr marL="200025" indent="-200025">
              <a:defRPr sz="1050"/>
            </a:lvl1pPr>
            <a:lvl2pPr marL="407194" indent="-207169">
              <a:defRPr sz="1050"/>
            </a:lvl2pPr>
            <a:lvl3pPr marL="607219" indent="-200025">
              <a:defRPr sz="1050"/>
            </a:lvl3pPr>
            <a:lvl4pPr marL="742950" indent="-135731">
              <a:defRPr sz="1050"/>
            </a:lvl4pPr>
            <a:lvl5pPr marL="871538" indent="-128588"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0024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Holder 2"/>
          <p:cNvSpPr>
            <a:spLocks noGrp="1"/>
          </p:cNvSpPr>
          <p:nvPr>
            <p:ph type="ctrTitle"/>
          </p:nvPr>
        </p:nvSpPr>
        <p:spPr>
          <a:xfrm>
            <a:off x="1229172" y="2167794"/>
            <a:ext cx="5228778" cy="4039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 sz="2625" b="1">
                <a:solidFill>
                  <a:srgbClr val="4A4E4F"/>
                </a:solidFill>
                <a:latin typeface="Muli" pitchFamily="2" charset="77"/>
              </a:defRPr>
            </a:lvl1pPr>
          </a:lstStyle>
          <a:p>
            <a:endParaRPr dirty="0"/>
          </a:p>
        </p:txBody>
      </p:sp>
      <p:sp>
        <p:nvSpPr>
          <p:cNvPr id="8" name="Holder 3"/>
          <p:cNvSpPr>
            <a:spLocks noGrp="1"/>
          </p:cNvSpPr>
          <p:nvPr>
            <p:ph type="subTitle" idx="4"/>
          </p:nvPr>
        </p:nvSpPr>
        <p:spPr>
          <a:xfrm>
            <a:off x="1229173" y="3209151"/>
            <a:ext cx="5228778" cy="2308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buNone/>
              <a:defRPr sz="1500" b="1">
                <a:solidFill>
                  <a:srgbClr val="4A4E4F"/>
                </a:solidFill>
                <a:latin typeface="Muli" pitchFamily="2" charset="77"/>
              </a:defRPr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63348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Holder 2"/>
          <p:cNvSpPr>
            <a:spLocks noGrp="1"/>
          </p:cNvSpPr>
          <p:nvPr>
            <p:ph type="ctrTitle"/>
          </p:nvPr>
        </p:nvSpPr>
        <p:spPr>
          <a:xfrm>
            <a:off x="2000250" y="2171700"/>
            <a:ext cx="5228778" cy="4039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 sz="2625" b="1">
                <a:solidFill>
                  <a:srgbClr val="4A4E4F"/>
                </a:solidFill>
                <a:latin typeface="Muli" pitchFamily="2" charset="77"/>
              </a:defRPr>
            </a:lvl1pPr>
          </a:lstStyle>
          <a:p>
            <a:endParaRPr dirty="0"/>
          </a:p>
        </p:txBody>
      </p:sp>
      <p:sp>
        <p:nvSpPr>
          <p:cNvPr id="8" name="Holder 3"/>
          <p:cNvSpPr>
            <a:spLocks noGrp="1"/>
          </p:cNvSpPr>
          <p:nvPr>
            <p:ph type="subTitle" idx="4"/>
          </p:nvPr>
        </p:nvSpPr>
        <p:spPr>
          <a:xfrm>
            <a:off x="2000251" y="3213058"/>
            <a:ext cx="522877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ctr">
              <a:buNone/>
              <a:defRPr sz="1800" b="1">
                <a:solidFill>
                  <a:srgbClr val="4A4E4F"/>
                </a:solidFill>
                <a:latin typeface="Muli" pitchFamily="2" charset="77"/>
              </a:defRPr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30377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267891" indent="-267891">
              <a:buClr>
                <a:srgbClr val="A9476F"/>
              </a:buClr>
              <a:buSzPct val="170000"/>
              <a:buFont typeface="System Font Regular"/>
              <a:buChar char="■"/>
              <a:defRPr sz="1300">
                <a:solidFill>
                  <a:schemeClr val="tx1"/>
                </a:solidFill>
              </a:defRPr>
            </a:lvl1pPr>
            <a:lvl2pPr marL="553640" marR="0" indent="-285750" algn="l" defTabSz="6858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69A2"/>
              </a:buClr>
              <a:buSzPct val="170000"/>
              <a:buFont typeface="System Font Regular"/>
              <a:buChar char="■"/>
              <a:tabLst/>
              <a:defRPr sz="1300"/>
            </a:lvl2pPr>
            <a:lvl3pPr>
              <a:defRPr sz="1300"/>
            </a:lvl3pPr>
            <a:lvl4pPr>
              <a:defRPr sz="1300"/>
            </a:lvl4pPr>
            <a:lvl5pPr marL="875110" indent="0">
              <a:buNone/>
              <a:defRPr/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Test</a:t>
            </a:r>
          </a:p>
          <a:p>
            <a:pPr lvl="2"/>
            <a:r>
              <a:rPr lang="en-US" noProof="0" dirty="0"/>
              <a:t>Test2</a:t>
            </a:r>
          </a:p>
          <a:p>
            <a:pPr lvl="3"/>
            <a:r>
              <a:rPr lang="en-US" noProof="0" dirty="0"/>
              <a:t>Test 3</a:t>
            </a:r>
          </a:p>
          <a:p>
            <a:pPr lvl="1"/>
            <a:endParaRPr lang="en-US" noProof="0" dirty="0"/>
          </a:p>
          <a:p>
            <a:pPr marL="535781" marR="0" lvl="1" indent="-267891" algn="l" defTabSz="6858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Blip>
                <a:blip r:embed="rId2"/>
              </a:buBlip>
              <a:tabLst/>
              <a:defRPr/>
            </a:pPr>
            <a:endParaRPr lang="en-US" sz="1400" b="0" strike="noStrike" spc="-1" dirty="0">
              <a:solidFill>
                <a:srgbClr val="000000"/>
              </a:solidFill>
              <a:latin typeface="Arial"/>
            </a:endParaRPr>
          </a:p>
          <a:p>
            <a:pPr lvl="1"/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D5C605-7EC9-434E-B600-641367A5F057}"/>
              </a:ext>
            </a:extLst>
          </p:cNvPr>
          <p:cNvSpPr txBox="1"/>
          <p:nvPr userDrawn="1"/>
        </p:nvSpPr>
        <p:spPr>
          <a:xfrm>
            <a:off x="5201587" y="299803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269875" indent="-269875">
              <a:lnSpc>
                <a:spcPct val="112000"/>
              </a:lnSpc>
              <a:buBlip>
                <a:blip r:embed="rId3"/>
              </a:buBlip>
            </a:pPr>
            <a:endParaRPr lang="de-DE" sz="1400" dirty="0" err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88E094-4EED-AB4B-A1AB-AEADAC2D4E0A}"/>
              </a:ext>
            </a:extLst>
          </p:cNvPr>
          <p:cNvSpPr txBox="1"/>
          <p:nvPr userDrawn="1"/>
        </p:nvSpPr>
        <p:spPr>
          <a:xfrm>
            <a:off x="1600200" y="378995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269875" indent="-269875">
              <a:lnSpc>
                <a:spcPct val="112000"/>
              </a:lnSpc>
              <a:buBlip>
                <a:blip r:embed="rId3"/>
              </a:buBlip>
            </a:pPr>
            <a:endParaRPr lang="en-US" sz="1400" dirty="0" err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BC2569-9B58-6C48-9503-24E68DBCB8A7}"/>
              </a:ext>
            </a:extLst>
          </p:cNvPr>
          <p:cNvSpPr txBox="1"/>
          <p:nvPr userDrawn="1"/>
        </p:nvSpPr>
        <p:spPr>
          <a:xfrm>
            <a:off x="2615784" y="1431561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269875" indent="-269875">
              <a:lnSpc>
                <a:spcPct val="112000"/>
              </a:lnSpc>
              <a:buBlip>
                <a:blip r:embed="rId3"/>
              </a:buBlip>
            </a:pPr>
            <a:endParaRPr lang="en-US" sz="1400" dirty="0" err="1"/>
          </a:p>
        </p:txBody>
      </p:sp>
      <p:pic>
        <p:nvPicPr>
          <p:cNvPr id="46" name="Immagine 6">
            <a:extLst>
              <a:ext uri="{FF2B5EF4-FFF2-40B4-BE49-F238E27FC236}">
                <a16:creationId xmlns:a16="http://schemas.microsoft.com/office/drawing/2014/main" id="{535578BB-8099-BD43-BF6F-815CF123E47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96478"/>
            <a:ext cx="9144001" cy="810469"/>
          </a:xfrm>
          <a:prstGeom prst="rect">
            <a:avLst/>
          </a:prstGeom>
        </p:spPr>
      </p:pic>
      <p:sp>
        <p:nvSpPr>
          <p:cNvPr id="47" name="object 17">
            <a:extLst>
              <a:ext uri="{FF2B5EF4-FFF2-40B4-BE49-F238E27FC236}">
                <a16:creationId xmlns:a16="http://schemas.microsoft.com/office/drawing/2014/main" id="{10DB7E6B-61B3-7944-AE06-3E882C897ECD}"/>
              </a:ext>
            </a:extLst>
          </p:cNvPr>
          <p:cNvSpPr txBox="1"/>
          <p:nvPr userDrawn="1"/>
        </p:nvSpPr>
        <p:spPr>
          <a:xfrm>
            <a:off x="1098052" y="4833550"/>
            <a:ext cx="9097887" cy="12054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00" spc="5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This</a:t>
            </a:r>
            <a:r>
              <a:rPr sz="700" spc="-1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00" spc="15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project</a:t>
            </a:r>
            <a:r>
              <a:rPr sz="700" spc="-1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00" spc="15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has</a:t>
            </a:r>
            <a:r>
              <a:rPr sz="700" spc="-1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00" spc="5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received</a:t>
            </a:r>
            <a:r>
              <a:rPr sz="700" spc="-1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00" spc="25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funding</a:t>
            </a:r>
            <a:r>
              <a:rPr sz="700" spc="-1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00" spc="25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from</a:t>
            </a:r>
            <a:r>
              <a:rPr sz="700" spc="-1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00" spc="2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the</a:t>
            </a:r>
            <a:r>
              <a:rPr sz="700" spc="-1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00" spc="5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European</a:t>
            </a:r>
            <a:r>
              <a:rPr sz="700" spc="-1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00" spc="5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Union’s</a:t>
            </a:r>
            <a:r>
              <a:rPr sz="700" spc="-1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00" spc="15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Horizon</a:t>
            </a:r>
            <a:r>
              <a:rPr sz="700" spc="-1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00" spc="3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2020</a:t>
            </a:r>
            <a:r>
              <a:rPr sz="700" spc="-1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00" spc="5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research</a:t>
            </a:r>
            <a:r>
              <a:rPr sz="700" spc="-1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00" spc="25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and</a:t>
            </a:r>
            <a:r>
              <a:rPr sz="700" spc="-1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00" spc="2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innovation</a:t>
            </a:r>
            <a:r>
              <a:rPr sz="700" spc="-1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00" spc="2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programme</a:t>
            </a:r>
            <a:r>
              <a:rPr sz="700" spc="-1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00" spc="15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under</a:t>
            </a:r>
            <a:r>
              <a:rPr sz="700" spc="-1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00" spc="3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grant</a:t>
            </a:r>
            <a:r>
              <a:rPr sz="700" spc="-1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00" spc="15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agreement</a:t>
            </a:r>
            <a:r>
              <a:rPr sz="700" spc="-1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 No. </a:t>
            </a:r>
            <a:r>
              <a:rPr sz="700" spc="30" baseline="0" dirty="0">
                <a:solidFill>
                  <a:schemeClr val="tx1"/>
                </a:solidFill>
                <a:latin typeface="Muli" pitchFamily="2" charset="77"/>
                <a:cs typeface="Arial"/>
              </a:rPr>
              <a:t>823852</a:t>
            </a:r>
            <a:endParaRPr sz="700" baseline="0" dirty="0">
              <a:solidFill>
                <a:schemeClr val="tx1"/>
              </a:solidFill>
              <a:latin typeface="Muli" pitchFamily="2" charset="77"/>
              <a:cs typeface="Arial"/>
            </a:endParaRPr>
          </a:p>
        </p:txBody>
      </p:sp>
      <p:grpSp>
        <p:nvGrpSpPr>
          <p:cNvPr id="48" name="Gruppo 49">
            <a:extLst>
              <a:ext uri="{FF2B5EF4-FFF2-40B4-BE49-F238E27FC236}">
                <a16:creationId xmlns:a16="http://schemas.microsoft.com/office/drawing/2014/main" id="{29C83C08-6474-6F46-9D9B-88D36CCC0431}"/>
              </a:ext>
            </a:extLst>
          </p:cNvPr>
          <p:cNvGrpSpPr/>
          <p:nvPr userDrawn="1"/>
        </p:nvGrpSpPr>
        <p:grpSpPr>
          <a:xfrm>
            <a:off x="458392" y="4751232"/>
            <a:ext cx="423777" cy="300960"/>
            <a:chOff x="995362" y="6228257"/>
            <a:chExt cx="486409" cy="345440"/>
          </a:xfrm>
        </p:grpSpPr>
        <p:sp>
          <p:nvSpPr>
            <p:cNvPr id="49" name="object 18">
              <a:extLst>
                <a:ext uri="{FF2B5EF4-FFF2-40B4-BE49-F238E27FC236}">
                  <a16:creationId xmlns:a16="http://schemas.microsoft.com/office/drawing/2014/main" id="{DCEA9A89-231B-AC49-95FE-0F59177CBFDA}"/>
                </a:ext>
              </a:extLst>
            </p:cNvPr>
            <p:cNvSpPr/>
            <p:nvPr/>
          </p:nvSpPr>
          <p:spPr>
            <a:xfrm>
              <a:off x="995362" y="6228257"/>
              <a:ext cx="486409" cy="345440"/>
            </a:xfrm>
            <a:custGeom>
              <a:avLst/>
              <a:gdLst/>
              <a:ahLst/>
              <a:cxnLst/>
              <a:rect l="l" t="t" r="r" b="b"/>
              <a:pathLst>
                <a:path w="486409" h="345440">
                  <a:moveTo>
                    <a:pt x="0" y="345097"/>
                  </a:moveTo>
                  <a:lnTo>
                    <a:pt x="486282" y="345097"/>
                  </a:lnTo>
                  <a:lnTo>
                    <a:pt x="486282" y="0"/>
                  </a:lnTo>
                  <a:lnTo>
                    <a:pt x="0" y="0"/>
                  </a:lnTo>
                  <a:lnTo>
                    <a:pt x="0" y="345097"/>
                  </a:lnTo>
                  <a:close/>
                </a:path>
              </a:pathLst>
            </a:custGeom>
            <a:solidFill>
              <a:srgbClr val="094E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0" name="object 19">
              <a:extLst>
                <a:ext uri="{FF2B5EF4-FFF2-40B4-BE49-F238E27FC236}">
                  <a16:creationId xmlns:a16="http://schemas.microsoft.com/office/drawing/2014/main" id="{16DD4459-D822-4446-B773-270A59577ADE}"/>
                </a:ext>
              </a:extLst>
            </p:cNvPr>
            <p:cNvSpPr/>
            <p:nvPr/>
          </p:nvSpPr>
          <p:spPr>
            <a:xfrm>
              <a:off x="1097493" y="6259376"/>
              <a:ext cx="86594" cy="85239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20">
              <a:extLst>
                <a:ext uri="{FF2B5EF4-FFF2-40B4-BE49-F238E27FC236}">
                  <a16:creationId xmlns:a16="http://schemas.microsoft.com/office/drawing/2014/main" id="{4810B8BE-1E61-B242-99C0-93C5C37171B2}"/>
                </a:ext>
              </a:extLst>
            </p:cNvPr>
            <p:cNvSpPr/>
            <p:nvPr/>
          </p:nvSpPr>
          <p:spPr>
            <a:xfrm>
              <a:off x="1219894" y="6240415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725"/>
                  </a:moveTo>
                  <a:lnTo>
                    <a:pt x="0" y="12725"/>
                  </a:lnTo>
                  <a:lnTo>
                    <a:pt x="10782" y="20523"/>
                  </a:lnTo>
                  <a:lnTo>
                    <a:pt x="6667" y="33248"/>
                  </a:lnTo>
                  <a:lnTo>
                    <a:pt x="17449" y="25438"/>
                  </a:lnTo>
                  <a:lnTo>
                    <a:pt x="25706" y="25438"/>
                  </a:lnTo>
                  <a:lnTo>
                    <a:pt x="24117" y="20523"/>
                  </a:lnTo>
                  <a:lnTo>
                    <a:pt x="34899" y="12725"/>
                  </a:lnTo>
                  <a:close/>
                </a:path>
                <a:path w="34925" h="33654">
                  <a:moveTo>
                    <a:pt x="25706" y="25438"/>
                  </a:moveTo>
                  <a:lnTo>
                    <a:pt x="17449" y="25438"/>
                  </a:lnTo>
                  <a:lnTo>
                    <a:pt x="28232" y="33248"/>
                  </a:lnTo>
                  <a:lnTo>
                    <a:pt x="25706" y="25438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725"/>
                  </a:lnTo>
                  <a:lnTo>
                    <a:pt x="21564" y="12725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21">
              <a:extLst>
                <a:ext uri="{FF2B5EF4-FFF2-40B4-BE49-F238E27FC236}">
                  <a16:creationId xmlns:a16="http://schemas.microsoft.com/office/drawing/2014/main" id="{B994B922-79CF-FC41-AB4B-E6C4362C4096}"/>
                </a:ext>
              </a:extLst>
            </p:cNvPr>
            <p:cNvSpPr/>
            <p:nvPr/>
          </p:nvSpPr>
          <p:spPr>
            <a:xfrm>
              <a:off x="1290485" y="6259376"/>
              <a:ext cx="86715" cy="85239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3" name="object 22">
              <a:extLst>
                <a:ext uri="{FF2B5EF4-FFF2-40B4-BE49-F238E27FC236}">
                  <a16:creationId xmlns:a16="http://schemas.microsoft.com/office/drawing/2014/main" id="{F6169EFF-CDBD-6140-A807-EE45B1CA5C9C}"/>
                </a:ext>
              </a:extLst>
            </p:cNvPr>
            <p:cNvSpPr/>
            <p:nvPr/>
          </p:nvSpPr>
          <p:spPr>
            <a:xfrm>
              <a:off x="1361198" y="6382207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839"/>
                  </a:moveTo>
                  <a:lnTo>
                    <a:pt x="0" y="12839"/>
                  </a:lnTo>
                  <a:lnTo>
                    <a:pt x="10782" y="20650"/>
                  </a:lnTo>
                  <a:lnTo>
                    <a:pt x="6667" y="33362"/>
                  </a:lnTo>
                  <a:lnTo>
                    <a:pt x="17449" y="25552"/>
                  </a:lnTo>
                  <a:lnTo>
                    <a:pt x="25704" y="25552"/>
                  </a:lnTo>
                  <a:lnTo>
                    <a:pt x="24117" y="20650"/>
                  </a:lnTo>
                  <a:lnTo>
                    <a:pt x="34899" y="12839"/>
                  </a:lnTo>
                  <a:close/>
                </a:path>
                <a:path w="34925" h="33654">
                  <a:moveTo>
                    <a:pt x="25704" y="25552"/>
                  </a:moveTo>
                  <a:lnTo>
                    <a:pt x="17449" y="25552"/>
                  </a:lnTo>
                  <a:lnTo>
                    <a:pt x="28232" y="33362"/>
                  </a:lnTo>
                  <a:lnTo>
                    <a:pt x="25704" y="25552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839"/>
                  </a:lnTo>
                  <a:lnTo>
                    <a:pt x="21564" y="12839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4" name="object 23">
              <a:extLst>
                <a:ext uri="{FF2B5EF4-FFF2-40B4-BE49-F238E27FC236}">
                  <a16:creationId xmlns:a16="http://schemas.microsoft.com/office/drawing/2014/main" id="{F429DFB0-5A3A-EA42-9F8F-0D474494AEBF}"/>
                </a:ext>
              </a:extLst>
            </p:cNvPr>
            <p:cNvSpPr/>
            <p:nvPr/>
          </p:nvSpPr>
          <p:spPr>
            <a:xfrm>
              <a:off x="1290485" y="6453160"/>
              <a:ext cx="86601" cy="85237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5" name="object 24">
              <a:extLst>
                <a:ext uri="{FF2B5EF4-FFF2-40B4-BE49-F238E27FC236}">
                  <a16:creationId xmlns:a16="http://schemas.microsoft.com/office/drawing/2014/main" id="{F31E5E1C-F098-594B-80C4-8BED8F90D088}"/>
                </a:ext>
              </a:extLst>
            </p:cNvPr>
            <p:cNvSpPr/>
            <p:nvPr/>
          </p:nvSpPr>
          <p:spPr>
            <a:xfrm>
              <a:off x="1219782" y="6524114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725"/>
                  </a:moveTo>
                  <a:lnTo>
                    <a:pt x="0" y="12725"/>
                  </a:lnTo>
                  <a:lnTo>
                    <a:pt x="10782" y="20535"/>
                  </a:lnTo>
                  <a:lnTo>
                    <a:pt x="6667" y="33248"/>
                  </a:lnTo>
                  <a:lnTo>
                    <a:pt x="17449" y="25438"/>
                  </a:lnTo>
                  <a:lnTo>
                    <a:pt x="25704" y="25438"/>
                  </a:lnTo>
                  <a:lnTo>
                    <a:pt x="24117" y="20535"/>
                  </a:lnTo>
                  <a:lnTo>
                    <a:pt x="34899" y="12725"/>
                  </a:lnTo>
                  <a:close/>
                </a:path>
                <a:path w="34925" h="33654">
                  <a:moveTo>
                    <a:pt x="25704" y="25438"/>
                  </a:moveTo>
                  <a:lnTo>
                    <a:pt x="17449" y="25438"/>
                  </a:lnTo>
                  <a:lnTo>
                    <a:pt x="28232" y="33248"/>
                  </a:lnTo>
                  <a:lnTo>
                    <a:pt x="25704" y="25438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725"/>
                  </a:lnTo>
                  <a:lnTo>
                    <a:pt x="21564" y="12725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6" name="object 25">
              <a:extLst>
                <a:ext uri="{FF2B5EF4-FFF2-40B4-BE49-F238E27FC236}">
                  <a16:creationId xmlns:a16="http://schemas.microsoft.com/office/drawing/2014/main" id="{F42C1E25-99A0-FA43-AA46-E05B3F503BC9}"/>
                </a:ext>
              </a:extLst>
            </p:cNvPr>
            <p:cNvSpPr/>
            <p:nvPr/>
          </p:nvSpPr>
          <p:spPr>
            <a:xfrm>
              <a:off x="1097382" y="6453161"/>
              <a:ext cx="86705" cy="85236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7" name="object 26">
              <a:extLst>
                <a:ext uri="{FF2B5EF4-FFF2-40B4-BE49-F238E27FC236}">
                  <a16:creationId xmlns:a16="http://schemas.microsoft.com/office/drawing/2014/main" id="{AD14C47A-6819-C342-B570-53D1D1E2C869}"/>
                </a:ext>
              </a:extLst>
            </p:cNvPr>
            <p:cNvSpPr/>
            <p:nvPr/>
          </p:nvSpPr>
          <p:spPr>
            <a:xfrm>
              <a:off x="1078483" y="6382207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725"/>
                  </a:moveTo>
                  <a:lnTo>
                    <a:pt x="0" y="12725"/>
                  </a:lnTo>
                  <a:lnTo>
                    <a:pt x="10782" y="20650"/>
                  </a:lnTo>
                  <a:lnTo>
                    <a:pt x="6667" y="33362"/>
                  </a:lnTo>
                  <a:lnTo>
                    <a:pt x="17449" y="25438"/>
                  </a:lnTo>
                  <a:lnTo>
                    <a:pt x="25667" y="25438"/>
                  </a:lnTo>
                  <a:lnTo>
                    <a:pt x="24117" y="20650"/>
                  </a:lnTo>
                  <a:lnTo>
                    <a:pt x="34899" y="12725"/>
                  </a:lnTo>
                  <a:close/>
                </a:path>
                <a:path w="34925" h="33654">
                  <a:moveTo>
                    <a:pt x="25667" y="25438"/>
                  </a:moveTo>
                  <a:lnTo>
                    <a:pt x="17449" y="25438"/>
                  </a:lnTo>
                  <a:lnTo>
                    <a:pt x="28232" y="33362"/>
                  </a:lnTo>
                  <a:lnTo>
                    <a:pt x="25667" y="25438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725"/>
                  </a:lnTo>
                  <a:lnTo>
                    <a:pt x="21564" y="12725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23036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hapter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977" y="1164432"/>
            <a:ext cx="8221108" cy="2861073"/>
          </a:xfrm>
        </p:spPr>
        <p:txBody>
          <a:bodyPr anchor="ctr"/>
          <a:lstStyle>
            <a:lvl1pPr>
              <a:defRPr sz="4725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4086225"/>
            <a:ext cx="8208169" cy="431007"/>
          </a:xfrm>
        </p:spPr>
        <p:txBody>
          <a:bodyPr anchor="b"/>
          <a:lstStyle>
            <a:lvl1pPr marL="0" indent="0">
              <a:buNone/>
              <a:defRPr sz="165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4229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1166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8614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67916" y="1518048"/>
            <a:ext cx="8208168" cy="2917031"/>
          </a:xfrm>
          <a:noFill/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1350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67916" y="621507"/>
            <a:ext cx="8208168" cy="3813572"/>
          </a:xfrm>
          <a:noFill/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GB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67916" y="4435079"/>
            <a:ext cx="8208169" cy="180974"/>
          </a:xfrm>
        </p:spPr>
        <p:txBody>
          <a:bodyPr tIns="36000" rIns="0"/>
          <a:lstStyle>
            <a:lvl1pPr marL="0" indent="0">
              <a:buFont typeface="Arial" panose="020B0604020202020204" pitchFamily="34" charset="0"/>
              <a:buNone/>
              <a:defRPr sz="675"/>
            </a:lvl1pPr>
          </a:lstStyle>
          <a:p>
            <a:pPr lvl="0"/>
            <a:r>
              <a:rPr lang="de-DE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2124035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67917" y="897733"/>
            <a:ext cx="3969542" cy="3537347"/>
          </a:xfrm>
          <a:noFill/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GB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706541" y="897733"/>
            <a:ext cx="3969544" cy="3537347"/>
          </a:xfrm>
          <a:noFill/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GB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7916" y="4435079"/>
            <a:ext cx="3969545" cy="180974"/>
          </a:xfrm>
        </p:spPr>
        <p:txBody>
          <a:bodyPr tIns="36000" rIns="0"/>
          <a:lstStyle>
            <a:lvl1pPr marL="0" indent="0">
              <a:buFont typeface="Arial" panose="020B0604020202020204" pitchFamily="34" charset="0"/>
              <a:buNone/>
              <a:defRPr sz="675"/>
            </a:lvl1pPr>
          </a:lstStyle>
          <a:p>
            <a:pPr lvl="0"/>
            <a:r>
              <a:rPr lang="de-DE" dirty="0"/>
              <a:t>Caption</a:t>
            </a:r>
          </a:p>
        </p:txBody>
      </p:sp>
      <p:sp>
        <p:nvSpPr>
          <p:cNvPr id="9" name="Textplatzhalt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706539" y="4435079"/>
            <a:ext cx="3969545" cy="180974"/>
          </a:xfrm>
        </p:spPr>
        <p:txBody>
          <a:bodyPr tIns="36000" rIns="0"/>
          <a:lstStyle>
            <a:lvl1pPr marL="0" indent="0">
              <a:buFont typeface="Arial" panose="020B0604020202020204" pitchFamily="34" charset="0"/>
              <a:buNone/>
              <a:defRPr sz="675"/>
            </a:lvl1pPr>
          </a:lstStyle>
          <a:p>
            <a:pPr lvl="0"/>
            <a:r>
              <a:rPr lang="de-DE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1700034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67916" y="1518047"/>
            <a:ext cx="3969544" cy="2296716"/>
          </a:xfrm>
          <a:noFill/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GB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706542" y="1518047"/>
            <a:ext cx="3969543" cy="2296716"/>
          </a:xfrm>
          <a:noFill/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GB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7916" y="3814764"/>
            <a:ext cx="3969545" cy="180974"/>
          </a:xfrm>
        </p:spPr>
        <p:txBody>
          <a:bodyPr tIns="36000" rIns="0"/>
          <a:lstStyle>
            <a:lvl1pPr marL="0" indent="0">
              <a:buFont typeface="Arial" panose="020B0604020202020204" pitchFamily="34" charset="0"/>
              <a:buNone/>
              <a:defRPr sz="675"/>
            </a:lvl1pPr>
          </a:lstStyle>
          <a:p>
            <a:pPr lvl="0"/>
            <a:r>
              <a:rPr lang="de-DE" dirty="0"/>
              <a:t>Caption</a:t>
            </a:r>
          </a:p>
        </p:txBody>
      </p:sp>
      <p:sp>
        <p:nvSpPr>
          <p:cNvPr id="9" name="Textplatzhalt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706539" y="3814764"/>
            <a:ext cx="3969545" cy="180974"/>
          </a:xfrm>
        </p:spPr>
        <p:txBody>
          <a:bodyPr tIns="36000" rIns="0"/>
          <a:lstStyle>
            <a:lvl1pPr marL="0" indent="0">
              <a:buFont typeface="Arial" panose="020B0604020202020204" pitchFamily="34" charset="0"/>
              <a:buNone/>
              <a:defRPr sz="675"/>
            </a:lvl1pPr>
          </a:lstStyle>
          <a:p>
            <a:pPr lvl="0"/>
            <a:r>
              <a:rPr lang="de-DE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3008234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theme" Target="../theme/theme2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1.jpeg"/><Relationship Id="rId9" Type="http://schemas.openxmlformats.org/officeDocument/2006/relationships/image" Target="../media/image1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8392" y="534174"/>
            <a:ext cx="8217693" cy="585405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7" y="1518049"/>
            <a:ext cx="8208168" cy="291703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noProof="0" dirty="0"/>
              <a:t>Level 1</a:t>
            </a:r>
          </a:p>
          <a:p>
            <a:pPr lvl="1"/>
            <a:r>
              <a:rPr lang="en-US" noProof="0" dirty="0"/>
              <a:t>Level 2</a:t>
            </a:r>
          </a:p>
          <a:p>
            <a:pPr lvl="2"/>
            <a:r>
              <a:rPr lang="en-US" noProof="0" dirty="0"/>
              <a:t>Level 3</a:t>
            </a:r>
          </a:p>
          <a:p>
            <a:pPr lvl="3"/>
            <a:r>
              <a:rPr lang="en-US" noProof="0" dirty="0"/>
              <a:t>Level 4</a:t>
            </a:r>
          </a:p>
          <a:p>
            <a:pPr lvl="4"/>
            <a:r>
              <a:rPr lang="en-US" noProof="0" dirty="0"/>
              <a:t>Level 5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8532813" y="220183"/>
            <a:ext cx="385763" cy="22034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r"/>
            <a:fld id="{A5DEC3FA-4FB7-4309-A077-6BB31CA8E81A}" type="slidenum">
              <a:rPr lang="en-US" sz="1200" noProof="0" smtClean="0"/>
              <a:pPr algn="r"/>
              <a:t>‹#›</a:t>
            </a:fld>
            <a:endParaRPr lang="en-US" sz="1200" noProof="0" dirty="0"/>
          </a:p>
        </p:txBody>
      </p:sp>
      <p:sp>
        <p:nvSpPr>
          <p:cNvPr id="8" name="Rechteck 7"/>
          <p:cNvSpPr/>
          <p:nvPr/>
        </p:nvSpPr>
        <p:spPr>
          <a:xfrm>
            <a:off x="4706542" y="285751"/>
            <a:ext cx="3969543" cy="16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endParaRPr lang="en-US" sz="675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F4F16F8-B574-6443-9698-3C8419030ADC}"/>
              </a:ext>
            </a:extLst>
          </p:cNvPr>
          <p:cNvGrpSpPr/>
          <p:nvPr userDrawn="1"/>
        </p:nvGrpSpPr>
        <p:grpSpPr>
          <a:xfrm>
            <a:off x="6252241" y="4730626"/>
            <a:ext cx="2891759" cy="412874"/>
            <a:chOff x="6156176" y="5233764"/>
            <a:chExt cx="2891759" cy="412874"/>
          </a:xfrm>
        </p:grpSpPr>
        <p:sp>
          <p:nvSpPr>
            <p:cNvPr id="14" name="Footer Placeholder 5">
              <a:extLst>
                <a:ext uri="{FF2B5EF4-FFF2-40B4-BE49-F238E27FC236}">
                  <a16:creationId xmlns:a16="http://schemas.microsoft.com/office/drawing/2014/main" id="{0ABB1C41-2779-C24A-BD19-DBD132FAF300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6156176" y="5233764"/>
              <a:ext cx="2272448" cy="412873"/>
            </a:xfrm>
            <a:prstGeom prst="rect">
              <a:avLst/>
            </a:prstGeom>
            <a:solidFill>
              <a:schemeClr val="bg1"/>
            </a:solidFill>
            <a:ln>
              <a:miter lim="800000"/>
              <a:headEnd/>
              <a:tailEnd/>
            </a:ln>
          </p:spPr>
          <p:txBody>
            <a:bodyPr vert="horz" wrap="square" lIns="0" tIns="0" rIns="0" bIns="0" numCol="1" rtlCol="0" anchor="b" anchorCtr="0" compatLnSpc="1">
              <a:prstTxWarp prst="textNoShape">
                <a:avLst/>
              </a:prstTxWarp>
              <a:noAutofit/>
            </a:bodyPr>
            <a:lstStyle>
              <a:defPPr>
                <a:defRPr lang="fr-FR"/>
              </a:defPPr>
              <a:lvl1pPr algn="l" rtl="0" eaLnBrk="1" fontAlgn="auto" hangingPunct="1">
                <a:spcBef>
                  <a:spcPts val="0"/>
                </a:spcBef>
                <a:spcAft>
                  <a:spcPts val="0"/>
                </a:spcAft>
                <a:defRPr sz="800" b="1" kern="1200" cap="none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405216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34" charset="0"/>
                  <a:ea typeface="+mn-ea"/>
                  <a:cs typeface="Arial" pitchFamily="34" charset="0"/>
                </a:defRPr>
              </a:lvl2pPr>
              <a:lvl3pPr marL="810433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34" charset="0"/>
                  <a:ea typeface="+mn-ea"/>
                  <a:cs typeface="Arial" pitchFamily="34" charset="0"/>
                </a:defRPr>
              </a:lvl3pPr>
              <a:lvl4pPr marL="1215649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34" charset="0"/>
                  <a:ea typeface="+mn-ea"/>
                  <a:cs typeface="Arial" pitchFamily="34" charset="0"/>
                </a:defRPr>
              </a:lvl4pPr>
              <a:lvl5pPr marL="1620865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pitchFamily="34" charset="0"/>
                  <a:ea typeface="+mn-ea"/>
                  <a:cs typeface="Arial" pitchFamily="34" charset="0"/>
                </a:defRPr>
              </a:lvl5pPr>
              <a:lvl6pPr marL="2026082" algn="l" defTabSz="810433" rtl="0" eaLnBrk="1" latinLnBrk="0" hangingPunct="1">
                <a:defRPr kern="1200">
                  <a:solidFill>
                    <a:schemeClr val="tx1"/>
                  </a:solidFill>
                  <a:latin typeface="Arial" pitchFamily="34" charset="0"/>
                  <a:ea typeface="+mn-ea"/>
                  <a:cs typeface="Arial" pitchFamily="34" charset="0"/>
                </a:defRPr>
              </a:lvl6pPr>
              <a:lvl7pPr marL="2431298" algn="l" defTabSz="810433" rtl="0" eaLnBrk="1" latinLnBrk="0" hangingPunct="1">
                <a:defRPr kern="1200">
                  <a:solidFill>
                    <a:schemeClr val="tx1"/>
                  </a:solidFill>
                  <a:latin typeface="Arial" pitchFamily="34" charset="0"/>
                  <a:ea typeface="+mn-ea"/>
                  <a:cs typeface="Arial" pitchFamily="34" charset="0"/>
                </a:defRPr>
              </a:lvl7pPr>
              <a:lvl8pPr marL="2836515" algn="l" defTabSz="810433" rtl="0" eaLnBrk="1" latinLnBrk="0" hangingPunct="1">
                <a:defRPr kern="1200">
                  <a:solidFill>
                    <a:schemeClr val="tx1"/>
                  </a:solidFill>
                  <a:latin typeface="Arial" pitchFamily="34" charset="0"/>
                  <a:ea typeface="+mn-ea"/>
                  <a:cs typeface="Arial" pitchFamily="34" charset="0"/>
                </a:defRPr>
              </a:lvl8pPr>
              <a:lvl9pPr marL="3241731" algn="l" defTabSz="810433" rtl="0" eaLnBrk="1" latinLnBrk="0" hangingPunct="1">
                <a:defRPr kern="1200">
                  <a:solidFill>
                    <a:schemeClr val="tx1"/>
                  </a:solidFill>
                  <a:latin typeface="Arial" pitchFamily="34" charset="0"/>
                  <a:ea typeface="+mn-ea"/>
                  <a:cs typeface="Arial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700" b="0" dirty="0"/>
                <a:t>This project has received funding from the European Union's Horizon 2020 research and innovation </a:t>
              </a:r>
              <a:r>
                <a:rPr lang="en-US" sz="700" b="0" dirty="0" err="1"/>
                <a:t>programme</a:t>
              </a:r>
              <a:r>
                <a:rPr lang="en-US" sz="700" b="0" dirty="0"/>
                <a:t> under grant agreement No 823852</a:t>
              </a:r>
              <a:endParaRPr lang="fr-FR" sz="700" b="0" dirty="0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AB33ABE-F680-0C42-A176-036D4038491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8624" y="5233764"/>
              <a:ext cx="619311" cy="4128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26006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  <p:sldLayoutId id="2147483667" r:id="rId5"/>
    <p:sldLayoutId id="2147483673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165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7891" indent="-267891" algn="l" defTabSz="685800" rtl="0" eaLnBrk="1" latinLnBrk="0" hangingPunct="1">
        <a:lnSpc>
          <a:spcPct val="114000"/>
        </a:lnSpc>
        <a:spcBef>
          <a:spcPts val="1350"/>
        </a:spcBef>
        <a:buClr>
          <a:schemeClr val="bg2"/>
        </a:buClr>
        <a:buFontTx/>
        <a:buBlip>
          <a:blip r:embed="rId13"/>
        </a:buBlip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535781" indent="-267891" algn="l" defTabSz="685800" rtl="0" eaLnBrk="1" latinLnBrk="0" hangingPunct="1">
        <a:lnSpc>
          <a:spcPct val="114000"/>
        </a:lnSpc>
        <a:spcBef>
          <a:spcPts val="0"/>
        </a:spcBef>
        <a:buClr>
          <a:schemeClr val="accent2"/>
        </a:buClr>
        <a:buFontTx/>
        <a:buBlip>
          <a:blip r:embed="rId14"/>
        </a:buBlip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736997" indent="-201216" algn="l" defTabSz="685800" rtl="0" eaLnBrk="1" latinLnBrk="0" hangingPunct="1">
        <a:lnSpc>
          <a:spcPct val="114000"/>
        </a:lnSpc>
        <a:spcBef>
          <a:spcPts val="0"/>
        </a:spcBef>
        <a:buFont typeface="Arial" panose="020B0604020202020204" pitchFamily="34" charset="0"/>
        <a:buChar char="►"/>
        <a:defRPr sz="135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871538" indent="-129779" algn="l" defTabSz="685800" rtl="0" eaLnBrk="1" latinLnBrk="0" hangingPunct="1">
        <a:lnSpc>
          <a:spcPct val="114000"/>
        </a:lnSpc>
        <a:spcBef>
          <a:spcPts val="0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010841" indent="-135731" algn="l" defTabSz="685800" rtl="0" eaLnBrk="1" latinLnBrk="0" hangingPunct="1">
        <a:lnSpc>
          <a:spcPct val="114000"/>
        </a:lnSpc>
        <a:spcBef>
          <a:spcPts val="0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956" userDrawn="1">
          <p15:clr>
            <a:srgbClr val="F26B43"/>
          </p15:clr>
        </p15:guide>
        <p15:guide id="2" pos="2795" userDrawn="1">
          <p15:clr>
            <a:srgbClr val="F26B43"/>
          </p15:clr>
        </p15:guide>
        <p15:guide id="3" pos="2965" userDrawn="1">
          <p15:clr>
            <a:srgbClr val="F26B43"/>
          </p15:clr>
        </p15:guide>
        <p15:guide id="4" pos="295" userDrawn="1">
          <p15:clr>
            <a:srgbClr val="F26B43"/>
          </p15:clr>
        </p15:guide>
        <p15:guide id="5" pos="5465" userDrawn="1">
          <p15:clr>
            <a:srgbClr val="F26B43"/>
          </p15:clr>
        </p15:guide>
        <p15:guide id="6" orient="horz" pos="279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48">
            <a:extLst>
              <a:ext uri="{FF2B5EF4-FFF2-40B4-BE49-F238E27FC236}">
                <a16:creationId xmlns:a16="http://schemas.microsoft.com/office/drawing/2014/main" id="{1EB0BE17-4406-2547-BD41-BBF8482A0E9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" name="object 17"/>
          <p:cNvSpPr txBox="1"/>
          <p:nvPr/>
        </p:nvSpPr>
        <p:spPr>
          <a:xfrm>
            <a:off x="1749085" y="4755535"/>
            <a:ext cx="6823415" cy="9624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9525">
              <a:lnSpc>
                <a:spcPct val="100000"/>
              </a:lnSpc>
              <a:spcBef>
                <a:spcPts val="75"/>
              </a:spcBef>
            </a:pPr>
            <a:r>
              <a:rPr sz="563" spc="4" dirty="0">
                <a:solidFill>
                  <a:srgbClr val="FFFFFF"/>
                </a:solidFill>
                <a:latin typeface="Muli" pitchFamily="2" charset="77"/>
                <a:cs typeface="Arial"/>
              </a:rPr>
              <a:t>This</a:t>
            </a:r>
            <a:r>
              <a:rPr sz="563" spc="-8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563" spc="11" dirty="0">
                <a:solidFill>
                  <a:srgbClr val="FFFFFF"/>
                </a:solidFill>
                <a:latin typeface="Muli" pitchFamily="2" charset="77"/>
                <a:cs typeface="Arial"/>
              </a:rPr>
              <a:t>project</a:t>
            </a:r>
            <a:r>
              <a:rPr sz="563" spc="-8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563" spc="11" dirty="0">
                <a:solidFill>
                  <a:srgbClr val="FFFFFF"/>
                </a:solidFill>
                <a:latin typeface="Muli" pitchFamily="2" charset="77"/>
                <a:cs typeface="Arial"/>
              </a:rPr>
              <a:t>has</a:t>
            </a:r>
            <a:r>
              <a:rPr sz="563" spc="-8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563" spc="4" dirty="0">
                <a:solidFill>
                  <a:srgbClr val="FFFFFF"/>
                </a:solidFill>
                <a:latin typeface="Muli" pitchFamily="2" charset="77"/>
                <a:cs typeface="Arial"/>
              </a:rPr>
              <a:t>received</a:t>
            </a:r>
            <a:r>
              <a:rPr sz="563" spc="-8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563" spc="19" dirty="0">
                <a:solidFill>
                  <a:srgbClr val="FFFFFF"/>
                </a:solidFill>
                <a:latin typeface="Muli" pitchFamily="2" charset="77"/>
                <a:cs typeface="Arial"/>
              </a:rPr>
              <a:t>funding</a:t>
            </a:r>
            <a:r>
              <a:rPr sz="563" spc="-8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563" spc="19" dirty="0">
                <a:solidFill>
                  <a:srgbClr val="FFFFFF"/>
                </a:solidFill>
                <a:latin typeface="Muli" pitchFamily="2" charset="77"/>
                <a:cs typeface="Arial"/>
              </a:rPr>
              <a:t>from</a:t>
            </a:r>
            <a:r>
              <a:rPr sz="563" spc="-8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563" spc="15" dirty="0">
                <a:solidFill>
                  <a:srgbClr val="FFFFFF"/>
                </a:solidFill>
                <a:latin typeface="Muli" pitchFamily="2" charset="77"/>
                <a:cs typeface="Arial"/>
              </a:rPr>
              <a:t>the</a:t>
            </a:r>
            <a:r>
              <a:rPr sz="563" spc="-8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563" spc="4" dirty="0">
                <a:solidFill>
                  <a:srgbClr val="FFFFFF"/>
                </a:solidFill>
                <a:latin typeface="Muli" pitchFamily="2" charset="77"/>
                <a:cs typeface="Arial"/>
              </a:rPr>
              <a:t>European</a:t>
            </a:r>
            <a:r>
              <a:rPr sz="563" spc="-8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563" spc="4" dirty="0">
                <a:solidFill>
                  <a:srgbClr val="FFFFFF"/>
                </a:solidFill>
                <a:latin typeface="Muli" pitchFamily="2" charset="77"/>
                <a:cs typeface="Arial"/>
              </a:rPr>
              <a:t>Union’s</a:t>
            </a:r>
            <a:r>
              <a:rPr sz="563" spc="-8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563" spc="11" dirty="0">
                <a:solidFill>
                  <a:srgbClr val="FFFFFF"/>
                </a:solidFill>
                <a:latin typeface="Muli" pitchFamily="2" charset="77"/>
                <a:cs typeface="Arial"/>
              </a:rPr>
              <a:t>Horizon</a:t>
            </a:r>
            <a:r>
              <a:rPr sz="563" spc="-8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563" spc="23" dirty="0">
                <a:solidFill>
                  <a:srgbClr val="FFFFFF"/>
                </a:solidFill>
                <a:latin typeface="Muli" pitchFamily="2" charset="77"/>
                <a:cs typeface="Arial"/>
              </a:rPr>
              <a:t>2020</a:t>
            </a:r>
            <a:r>
              <a:rPr sz="563" spc="-8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563" spc="4" dirty="0">
                <a:solidFill>
                  <a:srgbClr val="FFFFFF"/>
                </a:solidFill>
                <a:latin typeface="Muli" pitchFamily="2" charset="77"/>
                <a:cs typeface="Arial"/>
              </a:rPr>
              <a:t>research</a:t>
            </a:r>
            <a:r>
              <a:rPr sz="563" spc="-8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563" spc="19" dirty="0">
                <a:solidFill>
                  <a:srgbClr val="FFFFFF"/>
                </a:solidFill>
                <a:latin typeface="Muli" pitchFamily="2" charset="77"/>
                <a:cs typeface="Arial"/>
              </a:rPr>
              <a:t>and</a:t>
            </a:r>
            <a:r>
              <a:rPr sz="563" spc="-8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563" spc="15" dirty="0">
                <a:solidFill>
                  <a:srgbClr val="FFFFFF"/>
                </a:solidFill>
                <a:latin typeface="Muli" pitchFamily="2" charset="77"/>
                <a:cs typeface="Arial"/>
              </a:rPr>
              <a:t>innovation</a:t>
            </a:r>
            <a:r>
              <a:rPr sz="563" spc="-8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563" spc="15" dirty="0">
                <a:solidFill>
                  <a:srgbClr val="FFFFFF"/>
                </a:solidFill>
                <a:latin typeface="Muli" pitchFamily="2" charset="77"/>
                <a:cs typeface="Arial"/>
              </a:rPr>
              <a:t>programme</a:t>
            </a:r>
            <a:r>
              <a:rPr sz="563" spc="-8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563" spc="11" dirty="0">
                <a:solidFill>
                  <a:srgbClr val="FFFFFF"/>
                </a:solidFill>
                <a:latin typeface="Muli" pitchFamily="2" charset="77"/>
                <a:cs typeface="Arial"/>
              </a:rPr>
              <a:t>under</a:t>
            </a:r>
            <a:r>
              <a:rPr sz="563" spc="-8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563" spc="23" dirty="0">
                <a:solidFill>
                  <a:srgbClr val="FFFFFF"/>
                </a:solidFill>
                <a:latin typeface="Muli" pitchFamily="2" charset="77"/>
                <a:cs typeface="Arial"/>
              </a:rPr>
              <a:t>grant</a:t>
            </a:r>
            <a:r>
              <a:rPr sz="563" spc="-8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563" spc="11" dirty="0">
                <a:solidFill>
                  <a:srgbClr val="FFFFFF"/>
                </a:solidFill>
                <a:latin typeface="Muli" pitchFamily="2" charset="77"/>
                <a:cs typeface="Arial"/>
              </a:rPr>
              <a:t>agreement</a:t>
            </a:r>
            <a:r>
              <a:rPr sz="563" spc="-8" dirty="0">
                <a:solidFill>
                  <a:srgbClr val="FFFFFF"/>
                </a:solidFill>
                <a:latin typeface="Muli" pitchFamily="2" charset="77"/>
                <a:cs typeface="Arial"/>
              </a:rPr>
              <a:t> No. </a:t>
            </a:r>
            <a:r>
              <a:rPr sz="563" spc="23" dirty="0">
                <a:solidFill>
                  <a:srgbClr val="FFFFFF"/>
                </a:solidFill>
                <a:latin typeface="Muli" pitchFamily="2" charset="77"/>
                <a:cs typeface="Arial"/>
              </a:rPr>
              <a:t>823852</a:t>
            </a:r>
            <a:endParaRPr sz="563">
              <a:latin typeface="Muli" pitchFamily="2" charset="77"/>
              <a:cs typeface="Arial"/>
            </a:endParaRPr>
          </a:p>
        </p:txBody>
      </p:sp>
      <p:grpSp>
        <p:nvGrpSpPr>
          <p:cNvPr id="11" name="Gruppo 49">
            <a:extLst>
              <a:ext uri="{FF2B5EF4-FFF2-40B4-BE49-F238E27FC236}">
                <a16:creationId xmlns:a16="http://schemas.microsoft.com/office/drawing/2014/main" id="{7D04B1C9-7F08-9D47-BE96-BA7CF7910F57}"/>
              </a:ext>
            </a:extLst>
          </p:cNvPr>
          <p:cNvGrpSpPr/>
          <p:nvPr/>
        </p:nvGrpSpPr>
        <p:grpSpPr>
          <a:xfrm>
            <a:off x="1260873" y="4671193"/>
            <a:ext cx="364807" cy="259080"/>
            <a:chOff x="995362" y="6228257"/>
            <a:chExt cx="486409" cy="345440"/>
          </a:xfrm>
        </p:grpSpPr>
        <p:sp>
          <p:nvSpPr>
            <p:cNvPr id="12" name="object 18"/>
            <p:cNvSpPr/>
            <p:nvPr/>
          </p:nvSpPr>
          <p:spPr>
            <a:xfrm>
              <a:off x="995362" y="6228257"/>
              <a:ext cx="486409" cy="345440"/>
            </a:xfrm>
            <a:custGeom>
              <a:avLst/>
              <a:gdLst/>
              <a:ahLst/>
              <a:cxnLst/>
              <a:rect l="l" t="t" r="r" b="b"/>
              <a:pathLst>
                <a:path w="486409" h="345440">
                  <a:moveTo>
                    <a:pt x="0" y="345097"/>
                  </a:moveTo>
                  <a:lnTo>
                    <a:pt x="486282" y="345097"/>
                  </a:lnTo>
                  <a:lnTo>
                    <a:pt x="486282" y="0"/>
                  </a:lnTo>
                  <a:lnTo>
                    <a:pt x="0" y="0"/>
                  </a:lnTo>
                  <a:lnTo>
                    <a:pt x="0" y="345097"/>
                  </a:lnTo>
                  <a:close/>
                </a:path>
              </a:pathLst>
            </a:custGeom>
            <a:solidFill>
              <a:srgbClr val="094E9C"/>
            </a:solidFill>
          </p:spPr>
          <p:txBody>
            <a:bodyPr wrap="square" lIns="0" tIns="0" rIns="0" bIns="0" rtlCol="0"/>
            <a:lstStyle/>
            <a:p>
              <a:endParaRPr sz="1013"/>
            </a:p>
          </p:txBody>
        </p:sp>
        <p:sp>
          <p:nvSpPr>
            <p:cNvPr id="13" name="object 19"/>
            <p:cNvSpPr/>
            <p:nvPr/>
          </p:nvSpPr>
          <p:spPr>
            <a:xfrm>
              <a:off x="1097493" y="6259376"/>
              <a:ext cx="86594" cy="85239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1013"/>
            </a:p>
          </p:txBody>
        </p:sp>
        <p:sp>
          <p:nvSpPr>
            <p:cNvPr id="14" name="object 20"/>
            <p:cNvSpPr/>
            <p:nvPr/>
          </p:nvSpPr>
          <p:spPr>
            <a:xfrm>
              <a:off x="1219894" y="6240415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725"/>
                  </a:moveTo>
                  <a:lnTo>
                    <a:pt x="0" y="12725"/>
                  </a:lnTo>
                  <a:lnTo>
                    <a:pt x="10782" y="20523"/>
                  </a:lnTo>
                  <a:lnTo>
                    <a:pt x="6667" y="33248"/>
                  </a:lnTo>
                  <a:lnTo>
                    <a:pt x="17449" y="25438"/>
                  </a:lnTo>
                  <a:lnTo>
                    <a:pt x="25706" y="25438"/>
                  </a:lnTo>
                  <a:lnTo>
                    <a:pt x="24117" y="20523"/>
                  </a:lnTo>
                  <a:lnTo>
                    <a:pt x="34899" y="12725"/>
                  </a:lnTo>
                  <a:close/>
                </a:path>
                <a:path w="34925" h="33654">
                  <a:moveTo>
                    <a:pt x="25706" y="25438"/>
                  </a:moveTo>
                  <a:lnTo>
                    <a:pt x="17449" y="25438"/>
                  </a:lnTo>
                  <a:lnTo>
                    <a:pt x="28232" y="33248"/>
                  </a:lnTo>
                  <a:lnTo>
                    <a:pt x="25706" y="25438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725"/>
                  </a:lnTo>
                  <a:lnTo>
                    <a:pt x="21564" y="12725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 sz="1013"/>
            </a:p>
          </p:txBody>
        </p:sp>
        <p:sp>
          <p:nvSpPr>
            <p:cNvPr id="15" name="object 21"/>
            <p:cNvSpPr/>
            <p:nvPr/>
          </p:nvSpPr>
          <p:spPr>
            <a:xfrm>
              <a:off x="1290485" y="6259376"/>
              <a:ext cx="86715" cy="85239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1013"/>
            </a:p>
          </p:txBody>
        </p:sp>
        <p:sp>
          <p:nvSpPr>
            <p:cNvPr id="16" name="object 22"/>
            <p:cNvSpPr/>
            <p:nvPr/>
          </p:nvSpPr>
          <p:spPr>
            <a:xfrm>
              <a:off x="1361198" y="6382207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839"/>
                  </a:moveTo>
                  <a:lnTo>
                    <a:pt x="0" y="12839"/>
                  </a:lnTo>
                  <a:lnTo>
                    <a:pt x="10782" y="20650"/>
                  </a:lnTo>
                  <a:lnTo>
                    <a:pt x="6667" y="33362"/>
                  </a:lnTo>
                  <a:lnTo>
                    <a:pt x="17449" y="25552"/>
                  </a:lnTo>
                  <a:lnTo>
                    <a:pt x="25704" y="25552"/>
                  </a:lnTo>
                  <a:lnTo>
                    <a:pt x="24117" y="20650"/>
                  </a:lnTo>
                  <a:lnTo>
                    <a:pt x="34899" y="12839"/>
                  </a:lnTo>
                  <a:close/>
                </a:path>
                <a:path w="34925" h="33654">
                  <a:moveTo>
                    <a:pt x="25704" y="25552"/>
                  </a:moveTo>
                  <a:lnTo>
                    <a:pt x="17449" y="25552"/>
                  </a:lnTo>
                  <a:lnTo>
                    <a:pt x="28232" y="33362"/>
                  </a:lnTo>
                  <a:lnTo>
                    <a:pt x="25704" y="25552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839"/>
                  </a:lnTo>
                  <a:lnTo>
                    <a:pt x="21564" y="12839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 sz="1013"/>
            </a:p>
          </p:txBody>
        </p:sp>
        <p:sp>
          <p:nvSpPr>
            <p:cNvPr id="17" name="object 23"/>
            <p:cNvSpPr/>
            <p:nvPr/>
          </p:nvSpPr>
          <p:spPr>
            <a:xfrm>
              <a:off x="1290485" y="6453160"/>
              <a:ext cx="86601" cy="85237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1013"/>
            </a:p>
          </p:txBody>
        </p:sp>
        <p:sp>
          <p:nvSpPr>
            <p:cNvPr id="18" name="object 24"/>
            <p:cNvSpPr/>
            <p:nvPr/>
          </p:nvSpPr>
          <p:spPr>
            <a:xfrm>
              <a:off x="1219782" y="6524114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725"/>
                  </a:moveTo>
                  <a:lnTo>
                    <a:pt x="0" y="12725"/>
                  </a:lnTo>
                  <a:lnTo>
                    <a:pt x="10782" y="20535"/>
                  </a:lnTo>
                  <a:lnTo>
                    <a:pt x="6667" y="33248"/>
                  </a:lnTo>
                  <a:lnTo>
                    <a:pt x="17449" y="25438"/>
                  </a:lnTo>
                  <a:lnTo>
                    <a:pt x="25704" y="25438"/>
                  </a:lnTo>
                  <a:lnTo>
                    <a:pt x="24117" y="20535"/>
                  </a:lnTo>
                  <a:lnTo>
                    <a:pt x="34899" y="12725"/>
                  </a:lnTo>
                  <a:close/>
                </a:path>
                <a:path w="34925" h="33654">
                  <a:moveTo>
                    <a:pt x="25704" y="25438"/>
                  </a:moveTo>
                  <a:lnTo>
                    <a:pt x="17449" y="25438"/>
                  </a:lnTo>
                  <a:lnTo>
                    <a:pt x="28232" y="33248"/>
                  </a:lnTo>
                  <a:lnTo>
                    <a:pt x="25704" y="25438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725"/>
                  </a:lnTo>
                  <a:lnTo>
                    <a:pt x="21564" y="12725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 sz="1013"/>
            </a:p>
          </p:txBody>
        </p:sp>
        <p:sp>
          <p:nvSpPr>
            <p:cNvPr id="19" name="object 25"/>
            <p:cNvSpPr/>
            <p:nvPr/>
          </p:nvSpPr>
          <p:spPr>
            <a:xfrm>
              <a:off x="1097382" y="6453161"/>
              <a:ext cx="86705" cy="85236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 sz="1013"/>
            </a:p>
          </p:txBody>
        </p:sp>
        <p:sp>
          <p:nvSpPr>
            <p:cNvPr id="20" name="object 26"/>
            <p:cNvSpPr/>
            <p:nvPr/>
          </p:nvSpPr>
          <p:spPr>
            <a:xfrm>
              <a:off x="1078483" y="6382207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725"/>
                  </a:moveTo>
                  <a:lnTo>
                    <a:pt x="0" y="12725"/>
                  </a:lnTo>
                  <a:lnTo>
                    <a:pt x="10782" y="20650"/>
                  </a:lnTo>
                  <a:lnTo>
                    <a:pt x="6667" y="33362"/>
                  </a:lnTo>
                  <a:lnTo>
                    <a:pt x="17449" y="25438"/>
                  </a:lnTo>
                  <a:lnTo>
                    <a:pt x="25667" y="25438"/>
                  </a:lnTo>
                  <a:lnTo>
                    <a:pt x="24117" y="20650"/>
                  </a:lnTo>
                  <a:lnTo>
                    <a:pt x="34899" y="12725"/>
                  </a:lnTo>
                  <a:close/>
                </a:path>
                <a:path w="34925" h="33654">
                  <a:moveTo>
                    <a:pt x="25667" y="25438"/>
                  </a:moveTo>
                  <a:lnTo>
                    <a:pt x="17449" y="25438"/>
                  </a:lnTo>
                  <a:lnTo>
                    <a:pt x="28232" y="33362"/>
                  </a:lnTo>
                  <a:lnTo>
                    <a:pt x="25667" y="25438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725"/>
                  </a:lnTo>
                  <a:lnTo>
                    <a:pt x="21564" y="12725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 sz="1013"/>
            </a:p>
          </p:txBody>
        </p:sp>
      </p:grpSp>
      <p:pic>
        <p:nvPicPr>
          <p:cNvPr id="21" name="Immagine 2">
            <a:extLst>
              <a:ext uri="{FF2B5EF4-FFF2-40B4-BE49-F238E27FC236}">
                <a16:creationId xmlns:a16="http://schemas.microsoft.com/office/drawing/2014/main" id="{59ED750F-C77A-F24E-8961-FB46DDD5A1B4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571501"/>
            <a:ext cx="2057400" cy="977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940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48DC999-4DB6-B64C-AA6E-B1195000C8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b="0" dirty="0"/>
              <a:t>FAIR data at European XFEL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10E2AD5-04B3-F947-9208-39E01220A82D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1229173" y="3209151"/>
            <a:ext cx="5228778" cy="1615827"/>
          </a:xfrm>
        </p:spPr>
        <p:txBody>
          <a:bodyPr/>
          <a:lstStyle/>
          <a:p>
            <a:r>
              <a:rPr lang="en-US" dirty="0"/>
              <a:t>Hans Fangohr, Robert </a:t>
            </a:r>
            <a:r>
              <a:rPr lang="en-US" dirty="0" err="1"/>
              <a:t>Rosca</a:t>
            </a:r>
            <a:endParaRPr lang="en-US" dirty="0"/>
          </a:p>
          <a:p>
            <a:r>
              <a:rPr lang="en-US" dirty="0"/>
              <a:t>Trieste, Italy</a:t>
            </a:r>
          </a:p>
          <a:p>
            <a:endParaRPr lang="en-US" dirty="0"/>
          </a:p>
          <a:p>
            <a:r>
              <a:rPr lang="en-US" dirty="0"/>
              <a:t>05 November 2019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4711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5571B66-2C49-884B-A672-A8BC9CFB1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Abstracting HDF5 data layer access </a:t>
            </a:r>
            <a:br>
              <a:rPr lang="en-US" dirty="0"/>
            </a:br>
            <a:r>
              <a:rPr lang="en-US" dirty="0"/>
              <a:t>(Thomas </a:t>
            </a:r>
            <a:r>
              <a:rPr lang="en-US" dirty="0" err="1"/>
              <a:t>Kluyver</a:t>
            </a:r>
            <a:r>
              <a:rPr lang="en-US" dirty="0"/>
              <a:t>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9D3932-B51D-4A47-B360-A92A54BF51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918" y="1518049"/>
            <a:ext cx="4035072" cy="2917031"/>
          </a:xfrm>
        </p:spPr>
        <p:txBody>
          <a:bodyPr/>
          <a:lstStyle/>
          <a:p>
            <a:r>
              <a:rPr lang="en-US" dirty="0"/>
              <a:t>Python library which provides convenient interface for reading data </a:t>
            </a:r>
          </a:p>
          <a:p>
            <a:pPr lvl="1"/>
            <a:r>
              <a:rPr lang="en-US" dirty="0"/>
              <a:t>Hides implementation of storage in multiple files</a:t>
            </a:r>
          </a:p>
          <a:p>
            <a:pPr lvl="1"/>
            <a:r>
              <a:rPr lang="en-US" dirty="0"/>
              <a:t>Hides space saving non-storage of missing frames</a:t>
            </a:r>
          </a:p>
          <a:p>
            <a:r>
              <a:rPr lang="en-US" dirty="0"/>
              <a:t>Saves users writing boilerplate code for multiple common use cases</a:t>
            </a:r>
          </a:p>
          <a:p>
            <a:pPr lvl="1"/>
            <a:r>
              <a:rPr lang="en-US" dirty="0"/>
              <a:t>Reading and aligning data from multiple files</a:t>
            </a:r>
          </a:p>
          <a:p>
            <a:pPr lvl="1"/>
            <a:r>
              <a:rPr lang="en-US" dirty="0"/>
              <a:t>Applying detector geometry</a:t>
            </a:r>
          </a:p>
          <a:p>
            <a:pPr lvl="1"/>
            <a:r>
              <a:rPr lang="en-US" dirty="0"/>
              <a:t>Plotting 2D detector images</a:t>
            </a:r>
          </a:p>
          <a:p>
            <a:r>
              <a:rPr lang="en-US" dirty="0"/>
              <a:t>Exports to standard data science libraries (</a:t>
            </a:r>
            <a:r>
              <a:rPr lang="en-US" dirty="0" err="1"/>
              <a:t>xarray</a:t>
            </a:r>
            <a:r>
              <a:rPr lang="en-US" dirty="0"/>
              <a:t>, pandas, </a:t>
            </a:r>
            <a:r>
              <a:rPr lang="en-US" dirty="0" err="1"/>
              <a:t>numpy</a:t>
            </a:r>
            <a:r>
              <a:rPr lang="en-US" dirty="0"/>
              <a:t>, </a:t>
            </a:r>
            <a:r>
              <a:rPr lang="en-US" dirty="0" err="1"/>
              <a:t>dask</a:t>
            </a:r>
            <a:r>
              <a:rPr lang="en-US" dirty="0"/>
              <a:t>)</a:t>
            </a:r>
          </a:p>
          <a:p>
            <a:r>
              <a:rPr lang="en-US" dirty="0"/>
              <a:t>Provides data analysis capabilities in notebook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B03132-A634-5649-B5D8-E35569DFC2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0" y="120770"/>
            <a:ext cx="4381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825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D69BA-B516-0344-9595-4D57B343A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Creating libraries of relevant analysis recipes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D3C5F32-5646-4B48-A020-44FF6EA143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3353" y="103630"/>
            <a:ext cx="2316807" cy="5350955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1127A7-C0F4-CC40-A7B3-07F494D36ADD}"/>
              </a:ext>
            </a:extLst>
          </p:cNvPr>
          <p:cNvSpPr txBox="1">
            <a:spLocks/>
          </p:cNvSpPr>
          <p:nvPr/>
        </p:nvSpPr>
        <p:spPr>
          <a:xfrm>
            <a:off x="467918" y="1518049"/>
            <a:ext cx="4035072" cy="291703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67891" indent="-267891" algn="l" defTabSz="685800" rtl="0" eaLnBrk="1" latinLnBrk="0" hangingPunct="1">
              <a:lnSpc>
                <a:spcPct val="114000"/>
              </a:lnSpc>
              <a:spcBef>
                <a:spcPts val="1350"/>
              </a:spcBef>
              <a:buClr>
                <a:srgbClr val="A9476F"/>
              </a:buClr>
              <a:buSzPct val="170000"/>
              <a:buFont typeface="System Font Regular"/>
              <a:buChar char="■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3640" marR="0" indent="-285750" algn="l" defTabSz="6858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69A2"/>
              </a:buClr>
              <a:buSzPct val="170000"/>
              <a:buFont typeface="System Font Regular"/>
              <a:buChar char="■"/>
              <a:tabLst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6997" indent="-201216" algn="l" defTabSz="6858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►"/>
              <a:defRPr sz="13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71538" indent="-129779" algn="l" defTabSz="6858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5110" indent="0" algn="l" defTabSz="6858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Data analysis library built on notebooks</a:t>
            </a:r>
          </a:p>
          <a:p>
            <a:pPr lvl="1"/>
            <a:r>
              <a:rPr lang="en-US" dirty="0"/>
              <a:t>One template notebook per experiment/analysis type</a:t>
            </a:r>
          </a:p>
          <a:p>
            <a:pPr lvl="1"/>
            <a:r>
              <a:rPr lang="en-US" dirty="0"/>
              <a:t>Directory structure with notebooks</a:t>
            </a:r>
          </a:p>
          <a:p>
            <a:pPr lvl="1"/>
            <a:r>
              <a:rPr lang="en-US" dirty="0"/>
              <a:t>Given to users in proposal data folder</a:t>
            </a:r>
          </a:p>
          <a:p>
            <a:r>
              <a:rPr lang="en-US" dirty="0"/>
              <a:t>Feedback from instrument and users</a:t>
            </a:r>
          </a:p>
          <a:p>
            <a:pPr lvl="1"/>
            <a:r>
              <a:rPr lang="en-US" dirty="0"/>
              <a:t>Positive </a:t>
            </a:r>
          </a:p>
          <a:p>
            <a:r>
              <a:rPr lang="en-US" dirty="0"/>
              <a:t>Research questions</a:t>
            </a:r>
          </a:p>
          <a:p>
            <a:pPr lvl="1"/>
            <a:r>
              <a:rPr lang="en-US" dirty="0"/>
              <a:t>How to manage hundreds of modified notebooks that emerge during beamtime?</a:t>
            </a:r>
          </a:p>
          <a:p>
            <a:pPr lvl="2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Or maybe we don’t have to?</a:t>
            </a:r>
          </a:p>
        </p:txBody>
      </p:sp>
    </p:spTree>
    <p:extLst>
      <p:ext uri="{BB962C8B-B14F-4D97-AF65-F5344CB8AC3E}">
        <p14:creationId xmlns:p14="http://schemas.microsoft.com/office/powerpoint/2010/main" val="2329168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3E684-D0CF-D242-987E-455C2B84E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data exploration in notebook</a:t>
            </a:r>
            <a:br>
              <a:rPr lang="en-US" dirty="0"/>
            </a:br>
            <a:r>
              <a:rPr lang="en-US" dirty="0"/>
              <a:t>(Robert </a:t>
            </a:r>
            <a:r>
              <a:rPr lang="en-US" dirty="0" err="1"/>
              <a:t>Rosca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9E491-E577-314F-967E-7A0D5EEC1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917" y="1518049"/>
            <a:ext cx="3853917" cy="2917031"/>
          </a:xfrm>
        </p:spPr>
        <p:txBody>
          <a:bodyPr/>
          <a:lstStyle/>
          <a:p>
            <a:r>
              <a:rPr lang="en-US" dirty="0"/>
              <a:t>Karabo Data Interactive</a:t>
            </a:r>
          </a:p>
          <a:p>
            <a:pPr lvl="1"/>
            <a:r>
              <a:rPr lang="en-US" dirty="0" err="1"/>
              <a:t>Jupyter</a:t>
            </a:r>
            <a:r>
              <a:rPr lang="en-US" dirty="0"/>
              <a:t> widget built on Karabo Data and </a:t>
            </a:r>
            <a:r>
              <a:rPr lang="en-US" dirty="0" err="1"/>
              <a:t>IPyWidgets</a:t>
            </a:r>
            <a:endParaRPr lang="en-US" dirty="0"/>
          </a:p>
          <a:p>
            <a:pPr lvl="1"/>
            <a:r>
              <a:rPr lang="en-US" dirty="0"/>
              <a:t>Allows for interactive data exploration and analysis in a notebook</a:t>
            </a:r>
          </a:p>
          <a:p>
            <a:pPr lvl="1"/>
            <a:r>
              <a:rPr lang="en-US" dirty="0"/>
              <a:t>Extensible – written to make it easy to add in different plot types and functions</a:t>
            </a:r>
          </a:p>
          <a:p>
            <a:pPr lvl="1"/>
            <a:r>
              <a:rPr lang="en-US" dirty="0"/>
              <a:t>e.g. recently added support for interactive masking and azimuthal integration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7C7BB6-3886-FA40-8963-5A11D0CF7B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351" y="86265"/>
            <a:ext cx="478999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3853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F2477-676A-EA45-9B3D-133528043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Geometry assembler (1/2)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200ED3E-BDE8-4043-B04F-2BC4DACA481C}"/>
              </a:ext>
            </a:extLst>
          </p:cNvPr>
          <p:cNvSpPr txBox="1">
            <a:spLocks/>
          </p:cNvSpPr>
          <p:nvPr/>
        </p:nvSpPr>
        <p:spPr>
          <a:xfrm>
            <a:off x="467917" y="1518049"/>
            <a:ext cx="3915547" cy="291703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67891" indent="-267891" algn="l" defTabSz="685800" rtl="0" eaLnBrk="1" latinLnBrk="0" hangingPunct="1">
              <a:lnSpc>
                <a:spcPct val="114000"/>
              </a:lnSpc>
              <a:spcBef>
                <a:spcPts val="1350"/>
              </a:spcBef>
              <a:buClr>
                <a:srgbClr val="A9476F"/>
              </a:buClr>
              <a:buSzPct val="170000"/>
              <a:buFont typeface="System Font Regular"/>
              <a:buChar char="■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3640" marR="0" indent="-285750" algn="l" defTabSz="6858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69A2"/>
              </a:buClr>
              <a:buSzPct val="170000"/>
              <a:buFont typeface="System Font Regular"/>
              <a:buChar char="■"/>
              <a:tabLst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6997" indent="-201216" algn="l" defTabSz="6858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►"/>
              <a:defRPr sz="13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71538" indent="-129779" algn="l" defTabSz="6858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5110" indent="0" algn="l" defTabSz="6858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Moving detector quadrants </a:t>
            </a:r>
          </a:p>
          <a:p>
            <a:pPr lvl="1"/>
            <a:r>
              <a:rPr lang="en-US" dirty="0"/>
              <a:t>Detector quadrants can be move by motor</a:t>
            </a:r>
          </a:p>
          <a:p>
            <a:pPr lvl="1"/>
            <a:r>
              <a:rPr lang="en-US" dirty="0"/>
              <a:t>Need to know exact positions (“geometry”) to interpret recorded data</a:t>
            </a:r>
          </a:p>
          <a:p>
            <a:pPr lvl="1"/>
            <a:endParaRPr lang="en-US" dirty="0"/>
          </a:p>
          <a:p>
            <a:r>
              <a:rPr lang="en-US" dirty="0"/>
              <a:t>“</a:t>
            </a:r>
            <a:r>
              <a:rPr lang="en-US" dirty="0" err="1"/>
              <a:t>GeoAssembler</a:t>
            </a:r>
            <a:r>
              <a:rPr lang="en-US" dirty="0"/>
              <a:t>” software allows to</a:t>
            </a:r>
          </a:p>
          <a:p>
            <a:pPr lvl="1"/>
            <a:r>
              <a:rPr lang="en-US" dirty="0"/>
              <a:t>Put geometrical objects (sphere) on top of </a:t>
            </a:r>
          </a:p>
          <a:p>
            <a:pPr lvl="1"/>
            <a:r>
              <a:rPr lang="en-US" dirty="0"/>
              <a:t>(powder) diffraction pattern</a:t>
            </a:r>
          </a:p>
          <a:p>
            <a:pPr lvl="1"/>
            <a:r>
              <a:rPr lang="en-US" dirty="0"/>
              <a:t>to determine positions</a:t>
            </a:r>
          </a:p>
          <a:p>
            <a:pPr marL="267890" lvl="1" indent="0">
              <a:buFont typeface="System Font Regular"/>
              <a:buNone/>
            </a:pPr>
            <a:endParaRPr lang="en-US" dirty="0"/>
          </a:p>
          <a:p>
            <a:pPr marL="267890" lvl="1" indent="0">
              <a:buFont typeface="System Font Regular"/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Metadata R1. Meta(data) are richly described with a plurality of accurate and relevant attributes </a:t>
            </a:r>
          </a:p>
          <a:p>
            <a:pPr lvl="1"/>
            <a:r>
              <a:rPr lang="en-US" dirty="0"/>
              <a:t>No</a:t>
            </a:r>
          </a:p>
          <a:p>
            <a:r>
              <a:rPr lang="en-US" dirty="0"/>
              <a:t>R1.2. (Meta)data are associated with detailed provenance 	</a:t>
            </a:r>
          </a:p>
          <a:p>
            <a:pPr lvl="1"/>
            <a:r>
              <a:rPr lang="en-US" dirty="0"/>
              <a:t>Provenance information is not stored</a:t>
            </a:r>
          </a:p>
          <a:p>
            <a:pPr lvl="1"/>
            <a:r>
              <a:rPr lang="en-US" dirty="0"/>
              <a:t>Some information in </a:t>
            </a:r>
            <a:r>
              <a:rPr lang="en-US" dirty="0" err="1"/>
              <a:t>eLogs</a:t>
            </a:r>
            <a:endParaRPr lang="en-US" dirty="0"/>
          </a:p>
          <a:p>
            <a:pPr lvl="1"/>
            <a:r>
              <a:rPr lang="en-US" dirty="0"/>
              <a:t>Calibration logs not searchable</a:t>
            </a:r>
          </a:p>
          <a:p>
            <a:r>
              <a:rPr lang="en-US" dirty="0"/>
              <a:t>R1.3. (Meta)data meet domain-relevant community standards </a:t>
            </a:r>
          </a:p>
          <a:p>
            <a:pPr lvl="1"/>
            <a:r>
              <a:rPr lang="en-US" dirty="0"/>
              <a:t>No standards have been adopted by the community yet? </a:t>
            </a:r>
          </a:p>
          <a:p>
            <a:pPr lvl="1"/>
            <a:r>
              <a:rPr lang="en-US" dirty="0"/>
              <a:t>Developed in parts through </a:t>
            </a:r>
            <a:r>
              <a:rPr lang="en-US" dirty="0" err="1"/>
              <a:t>PaNOSC</a:t>
            </a:r>
            <a:r>
              <a:rPr lang="en-US" dirty="0"/>
              <a:t>?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R1.1. (Meta)data are released with a clear and accessible data usage license </a:t>
            </a:r>
          </a:p>
          <a:p>
            <a:pPr lvl="1"/>
            <a:r>
              <a:rPr lang="en-US" dirty="0"/>
              <a:t>Maybe - [TODO: what license do we have for the actual metadata?]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21B7296-27F7-7643-9AA7-604B3046A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686" y="826876"/>
            <a:ext cx="4013200" cy="383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5168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211113F-4BC2-CD4C-9B4B-259DCAD12C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4680" y="45603"/>
            <a:ext cx="3543590" cy="20776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1F2477-676A-EA45-9B3D-133528043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Geometry assembler (2/2)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2E776D-ADF8-FD49-B7B1-EA34E0EF4A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974" y="2216308"/>
            <a:ext cx="3581296" cy="2617242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200ED3E-BDE8-4043-B04F-2BC4DACA481C}"/>
              </a:ext>
            </a:extLst>
          </p:cNvPr>
          <p:cNvSpPr txBox="1">
            <a:spLocks/>
          </p:cNvSpPr>
          <p:nvPr/>
        </p:nvSpPr>
        <p:spPr>
          <a:xfrm>
            <a:off x="467917" y="1518049"/>
            <a:ext cx="4594277" cy="291703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67891" indent="-267891" algn="l" defTabSz="685800" rtl="0" eaLnBrk="1" latinLnBrk="0" hangingPunct="1">
              <a:lnSpc>
                <a:spcPct val="114000"/>
              </a:lnSpc>
              <a:spcBef>
                <a:spcPts val="1350"/>
              </a:spcBef>
              <a:buClr>
                <a:srgbClr val="A9476F"/>
              </a:buClr>
              <a:buSzPct val="170000"/>
              <a:buFont typeface="System Font Regular"/>
              <a:buChar char="■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3640" marR="0" indent="-285750" algn="l" defTabSz="6858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5B69A2"/>
              </a:buClr>
              <a:buSzPct val="170000"/>
              <a:buFont typeface="System Font Regular"/>
              <a:buChar char="■"/>
              <a:tabLst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6997" indent="-201216" algn="l" defTabSz="6858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►"/>
              <a:defRPr sz="13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71538" indent="-129779" algn="l" defTabSz="6858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5110" indent="0" algn="l" defTabSz="6858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Two implementations</a:t>
            </a:r>
          </a:p>
          <a:p>
            <a:pPr lvl="1"/>
            <a:r>
              <a:rPr lang="en-US" dirty="0"/>
              <a:t>Using QT</a:t>
            </a:r>
          </a:p>
          <a:p>
            <a:pPr lvl="1"/>
            <a:r>
              <a:rPr lang="en-US" dirty="0"/>
              <a:t>Using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pPr lvl="1"/>
            <a:endParaRPr lang="en-US" dirty="0"/>
          </a:p>
          <a:p>
            <a:r>
              <a:rPr lang="en-US" dirty="0"/>
              <a:t>Notebook version “surprisingly” popular</a:t>
            </a:r>
          </a:p>
          <a:p>
            <a:pPr marL="267890" lvl="1" indent="0">
              <a:buFont typeface="System Font Regular"/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Metadata R1. Meta(data) are richly described with a plurality of accurate and relevant attributes </a:t>
            </a:r>
          </a:p>
          <a:p>
            <a:pPr lvl="1"/>
            <a:r>
              <a:rPr lang="en-US" dirty="0"/>
              <a:t>No</a:t>
            </a:r>
          </a:p>
          <a:p>
            <a:r>
              <a:rPr lang="en-US" dirty="0"/>
              <a:t>R1.2. (Meta)data are associated with detailed provenance 	</a:t>
            </a:r>
          </a:p>
          <a:p>
            <a:pPr lvl="1"/>
            <a:r>
              <a:rPr lang="en-US" dirty="0"/>
              <a:t>Provenance information is not stored</a:t>
            </a:r>
          </a:p>
          <a:p>
            <a:pPr lvl="1"/>
            <a:r>
              <a:rPr lang="en-US" dirty="0"/>
              <a:t>Some information in </a:t>
            </a:r>
            <a:r>
              <a:rPr lang="en-US" dirty="0" err="1"/>
              <a:t>eLogs</a:t>
            </a:r>
            <a:endParaRPr lang="en-US" dirty="0"/>
          </a:p>
          <a:p>
            <a:pPr lvl="1"/>
            <a:r>
              <a:rPr lang="en-US" dirty="0"/>
              <a:t>Calibration logs not searchable</a:t>
            </a:r>
          </a:p>
          <a:p>
            <a:r>
              <a:rPr lang="en-US" dirty="0"/>
              <a:t>R1.3. (Meta)data meet domain-relevant community standards </a:t>
            </a:r>
          </a:p>
          <a:p>
            <a:pPr lvl="1"/>
            <a:r>
              <a:rPr lang="en-US" dirty="0"/>
              <a:t>No standards have been adopted by the community yet? </a:t>
            </a:r>
          </a:p>
          <a:p>
            <a:pPr lvl="1"/>
            <a:r>
              <a:rPr lang="en-US" dirty="0"/>
              <a:t>Developed in parts through </a:t>
            </a:r>
            <a:r>
              <a:rPr lang="en-US" dirty="0" err="1"/>
              <a:t>PaNOSC</a:t>
            </a:r>
            <a:r>
              <a:rPr lang="en-US" dirty="0"/>
              <a:t>?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R1.1. (Meta)data are released with a clear and accessible data usage license </a:t>
            </a:r>
          </a:p>
          <a:p>
            <a:pPr lvl="1"/>
            <a:r>
              <a:rPr lang="en-US" dirty="0"/>
              <a:t>Maybe - [TODO: what license do we have for the actual metadata?]</a:t>
            </a:r>
          </a:p>
        </p:txBody>
      </p:sp>
    </p:spTree>
    <p:extLst>
      <p:ext uri="{BB962C8B-B14F-4D97-AF65-F5344CB8AC3E}">
        <p14:creationId xmlns:p14="http://schemas.microsoft.com/office/powerpoint/2010/main" val="37558404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31B76-6F4B-1542-A70B-C29A53BBF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Containers for software provision and deployment </a:t>
            </a:r>
            <a:br>
              <a:rPr lang="en-US" dirty="0"/>
            </a:br>
            <a:r>
              <a:rPr lang="en-US" dirty="0"/>
              <a:t>(Robert </a:t>
            </a:r>
            <a:r>
              <a:rPr lang="en-US" dirty="0" err="1"/>
              <a:t>Rosca</a:t>
            </a:r>
            <a:r>
              <a:rPr lang="en-US" dirty="0"/>
              <a:t>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408CC-4469-C14E-8E07-58E619F633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917" y="1518049"/>
            <a:ext cx="5046763" cy="2917031"/>
          </a:xfrm>
        </p:spPr>
        <p:txBody>
          <a:bodyPr/>
          <a:lstStyle/>
          <a:p>
            <a:r>
              <a:rPr lang="en-US" dirty="0"/>
              <a:t>Software environments packaged in Singularity containers</a:t>
            </a:r>
          </a:p>
          <a:p>
            <a:pPr lvl="1"/>
            <a:r>
              <a:rPr lang="en-US" dirty="0"/>
              <a:t>Containers include tests at build time to ensure software works</a:t>
            </a:r>
          </a:p>
          <a:p>
            <a:pPr lvl="1"/>
            <a:r>
              <a:rPr lang="en-US" dirty="0"/>
              <a:t>Updated and deployed via GitLab CI</a:t>
            </a:r>
          </a:p>
          <a:p>
            <a:r>
              <a:rPr lang="en-US" dirty="0"/>
              <a:t>Used in prototype situations to deploy software (</a:t>
            </a:r>
            <a:r>
              <a:rPr lang="en-US" dirty="0" err="1"/>
              <a:t>OnDA</a:t>
            </a:r>
            <a:r>
              <a:rPr lang="en-US" dirty="0"/>
              <a:t> at SPB, Custom software at MID)</a:t>
            </a:r>
          </a:p>
          <a:p>
            <a:r>
              <a:rPr lang="en-US" dirty="0"/>
              <a:t>Containers can be versioned to support reproducibility</a:t>
            </a:r>
          </a:p>
          <a:p>
            <a:r>
              <a:rPr lang="en-US" dirty="0"/>
              <a:t>Highly portable – copy over one file to get entire software environment</a:t>
            </a: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Containers can be exposed as a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Jupyter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kernel to facilitate easily reproducible and transferable notebooks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6A9A7C-2396-3A48-A51F-EF965B1859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8568" y="69012"/>
            <a:ext cx="342543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07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0BC2B-2906-3B43-86D2-7F2C5F334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HDF5 </a:t>
            </a:r>
            <a:br>
              <a:rPr lang="en-US" dirty="0"/>
            </a:br>
            <a:r>
              <a:rPr lang="en-US" dirty="0"/>
              <a:t>(Thomas </a:t>
            </a:r>
            <a:r>
              <a:rPr lang="en-US" dirty="0" err="1"/>
              <a:t>Kluyver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AD844-CB55-8742-B601-8F7E99298E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917" y="1291473"/>
            <a:ext cx="3724521" cy="3143608"/>
          </a:xfrm>
        </p:spPr>
        <p:txBody>
          <a:bodyPr/>
          <a:lstStyle/>
          <a:p>
            <a:r>
              <a:rPr lang="en-US" dirty="0"/>
              <a:t>Contribute to h5py</a:t>
            </a:r>
          </a:p>
          <a:p>
            <a:pPr lvl="1"/>
            <a:r>
              <a:rPr lang="en-US" dirty="0"/>
              <a:t>Support of virtual data sets</a:t>
            </a:r>
          </a:p>
          <a:p>
            <a:pPr lvl="1"/>
            <a:r>
              <a:rPr lang="en-US" dirty="0"/>
              <a:t>“Export” </a:t>
            </a:r>
            <a:r>
              <a:rPr lang="en-US" dirty="0" err="1"/>
              <a:t>EuXFEL</a:t>
            </a:r>
            <a:r>
              <a:rPr lang="en-US" dirty="0"/>
              <a:t> files for </a:t>
            </a:r>
            <a:r>
              <a:rPr lang="en-US" dirty="0" err="1"/>
              <a:t>CrystFEL</a:t>
            </a:r>
            <a:endParaRPr lang="en-US" dirty="0"/>
          </a:p>
          <a:p>
            <a:r>
              <a:rPr lang="en-US" dirty="0"/>
              <a:t>H5glance – exploring hdf5 files from terminal and notebook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16F4A3-D9FC-334D-AC09-F2A887B8C3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764" y="2612796"/>
            <a:ext cx="4344866" cy="18222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A5700C5-681D-5F45-BC74-1D5FA785D5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989" y="41046"/>
            <a:ext cx="491987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3477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4AA81-3809-3B4B-B174-2A35CEB1C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E31EB-5E3B-E042-BAD2-B513433759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FAIR data</a:t>
            </a:r>
          </a:p>
          <a:p>
            <a:pPr lvl="1"/>
            <a:r>
              <a:rPr lang="en-US" dirty="0"/>
              <a:t>Very demanding</a:t>
            </a:r>
          </a:p>
          <a:p>
            <a:pPr lvl="1"/>
            <a:r>
              <a:rPr lang="en-US" dirty="0"/>
              <a:t>Perfection difficult (impossible?) to achieve</a:t>
            </a:r>
          </a:p>
          <a:p>
            <a:r>
              <a:rPr lang="en-US" dirty="0"/>
              <a:t>Other activities and tools</a:t>
            </a:r>
          </a:p>
          <a:p>
            <a:pPr lvl="1"/>
            <a:r>
              <a:rPr lang="en-US" dirty="0"/>
              <a:t>Integrated into production to varying degree</a:t>
            </a:r>
          </a:p>
          <a:p>
            <a:r>
              <a:rPr lang="en-US" dirty="0"/>
              <a:t>Exchange with other facilities very useful</a:t>
            </a:r>
          </a:p>
          <a:p>
            <a:pPr lvl="1"/>
            <a:r>
              <a:rPr lang="en-US" dirty="0"/>
              <a:t>Joint use of libraries and tools such as </a:t>
            </a:r>
            <a:r>
              <a:rPr lang="en-US" dirty="0" err="1"/>
              <a:t>pyFAI</a:t>
            </a:r>
            <a:r>
              <a:rPr lang="en-US" dirty="0"/>
              <a:t>, h5py, </a:t>
            </a:r>
            <a:r>
              <a:rPr lang="en-US" dirty="0" err="1"/>
              <a:t>Jupyter</a:t>
            </a:r>
            <a:endParaRPr lang="en-US" dirty="0"/>
          </a:p>
          <a:p>
            <a:r>
              <a:rPr lang="en-US" dirty="0"/>
              <a:t>Contributing to open source tools</a:t>
            </a:r>
          </a:p>
        </p:txBody>
      </p:sp>
    </p:spTree>
    <p:extLst>
      <p:ext uri="{BB962C8B-B14F-4D97-AF65-F5344CB8AC3E}">
        <p14:creationId xmlns:p14="http://schemas.microsoft.com/office/powerpoint/2010/main" val="1582996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524AC2C-6CC6-4A4B-A0B4-8907A7FDC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8008604-540A-5C43-82BD-38931D3BAB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first glance</a:t>
            </a:r>
          </a:p>
        </p:txBody>
      </p:sp>
    </p:spTree>
    <p:extLst>
      <p:ext uri="{BB962C8B-B14F-4D97-AF65-F5344CB8AC3E}">
        <p14:creationId xmlns:p14="http://schemas.microsoft.com/office/powerpoint/2010/main" val="2073451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92678-A18C-A746-9319-C6FB36A89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FAIR – </a:t>
            </a:r>
            <a:r>
              <a:rPr lang="de-DE" dirty="0" err="1"/>
              <a:t>Findable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A6346-5863-E74A-8665-7E8A109A8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917" y="1518049"/>
            <a:ext cx="3331198" cy="2917031"/>
          </a:xfrm>
        </p:spPr>
        <p:txBody>
          <a:bodyPr/>
          <a:lstStyle/>
          <a:p>
            <a:r>
              <a:rPr lang="de-DE" dirty="0" err="1"/>
              <a:t>MetaDataCatalog</a:t>
            </a:r>
            <a:r>
              <a:rPr lang="de-DE" dirty="0"/>
              <a:t> </a:t>
            </a:r>
            <a:r>
              <a:rPr lang="de-DE" dirty="0" err="1"/>
              <a:t>searchable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users</a:t>
            </a:r>
            <a:endParaRPr lang="de-DE" dirty="0"/>
          </a:p>
          <a:p>
            <a:r>
              <a:rPr lang="de-DE" dirty="0" err="1"/>
              <a:t>Developments</a:t>
            </a:r>
            <a:r>
              <a:rPr lang="de-DE" dirty="0"/>
              <a:t> in WP3 will </a:t>
            </a:r>
            <a:r>
              <a:rPr lang="de-DE" dirty="0" err="1"/>
              <a:t>extend</a:t>
            </a:r>
            <a:r>
              <a:rPr lang="de-DE" dirty="0"/>
              <a:t> on </a:t>
            </a:r>
            <a:r>
              <a:rPr lang="de-DE" dirty="0" err="1"/>
              <a:t>that</a:t>
            </a:r>
            <a:endParaRPr lang="de-DE" dirty="0"/>
          </a:p>
          <a:p>
            <a:r>
              <a:rPr lang="de-DE" dirty="0" err="1"/>
              <a:t>Proposals</a:t>
            </a:r>
            <a:r>
              <a:rPr lang="de-DE" dirty="0"/>
              <a:t> (</a:t>
            </a:r>
            <a:r>
              <a:rPr lang="de-DE" dirty="0" err="1"/>
              <a:t>beamtimes</a:t>
            </a:r>
            <a:r>
              <a:rPr lang="de-DE" dirty="0"/>
              <a:t>) </a:t>
            </a:r>
            <a:r>
              <a:rPr lang="de-DE" dirty="0" err="1"/>
              <a:t>get</a:t>
            </a:r>
            <a:r>
              <a:rPr lang="de-DE" dirty="0"/>
              <a:t> DOI</a:t>
            </a:r>
          </a:p>
          <a:p>
            <a:pPr lvl="1"/>
            <a:r>
              <a:rPr lang="de-DE" dirty="0" err="1"/>
              <a:t>Might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useful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smaller</a:t>
            </a:r>
            <a:r>
              <a:rPr lang="de-DE" dirty="0"/>
              <a:t> </a:t>
            </a:r>
            <a:r>
              <a:rPr lang="de-DE" dirty="0" err="1"/>
              <a:t>granularity</a:t>
            </a:r>
            <a:r>
              <a:rPr lang="de-DE" dirty="0"/>
              <a:t> (per sample?)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F1. (</a:t>
            </a:r>
            <a:r>
              <a:rPr lang="de-DE" dirty="0" err="1"/>
              <a:t>Meta</a:t>
            </a:r>
            <a:r>
              <a:rPr lang="de-DE" dirty="0"/>
              <a:t>)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assigned</a:t>
            </a:r>
            <a:r>
              <a:rPr lang="de-DE" dirty="0"/>
              <a:t> a </a:t>
            </a:r>
            <a:r>
              <a:rPr lang="de-DE" dirty="0" err="1"/>
              <a:t>globally</a:t>
            </a:r>
            <a:r>
              <a:rPr lang="de-DE" dirty="0"/>
              <a:t> </a:t>
            </a:r>
            <a:r>
              <a:rPr lang="de-DE" dirty="0" err="1"/>
              <a:t>unique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persistent </a:t>
            </a:r>
            <a:r>
              <a:rPr lang="de-DE" dirty="0" err="1"/>
              <a:t>identifier</a:t>
            </a:r>
            <a:endParaRPr lang="de-DE" dirty="0"/>
          </a:p>
          <a:p>
            <a:pPr lvl="2"/>
            <a:r>
              <a:rPr lang="de-DE" dirty="0"/>
              <a:t>Internal DOI </a:t>
            </a:r>
            <a:r>
              <a:rPr lang="de-DE" dirty="0" err="1"/>
              <a:t>created</a:t>
            </a:r>
            <a:r>
              <a:rPr lang="de-DE" dirty="0"/>
              <a:t> per </a:t>
            </a:r>
            <a:r>
              <a:rPr lang="de-DE" dirty="0" err="1"/>
              <a:t>proposal</a:t>
            </a:r>
            <a:r>
              <a:rPr lang="de-DE" dirty="0"/>
              <a:t>, </a:t>
            </a:r>
            <a:r>
              <a:rPr lang="de-DE" dirty="0" err="1"/>
              <a:t>published</a:t>
            </a:r>
            <a:r>
              <a:rPr lang="de-DE" dirty="0"/>
              <a:t> </a:t>
            </a: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made</a:t>
            </a:r>
            <a:r>
              <a:rPr lang="de-DE" dirty="0"/>
              <a:t> </a:t>
            </a:r>
            <a:r>
              <a:rPr lang="de-DE" dirty="0" err="1"/>
              <a:t>public</a:t>
            </a:r>
            <a:endParaRPr lang="de-DE" dirty="0"/>
          </a:p>
          <a:p>
            <a:r>
              <a:rPr lang="de-DE" dirty="0"/>
              <a:t>F2. Data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described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rich</a:t>
            </a:r>
            <a:r>
              <a:rPr lang="de-DE" dirty="0"/>
              <a:t> </a:t>
            </a:r>
            <a:r>
              <a:rPr lang="de-DE" dirty="0" err="1"/>
              <a:t>metadata</a:t>
            </a:r>
            <a:endParaRPr lang="de-DE" dirty="0"/>
          </a:p>
          <a:p>
            <a:pPr lvl="2"/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standardised</a:t>
            </a:r>
            <a:r>
              <a:rPr lang="de-DE" dirty="0"/>
              <a:t> </a:t>
            </a:r>
            <a:r>
              <a:rPr lang="de-DE" dirty="0" err="1"/>
              <a:t>list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required</a:t>
            </a:r>
            <a:r>
              <a:rPr lang="de-DE" dirty="0"/>
              <a:t> </a:t>
            </a:r>
            <a:r>
              <a:rPr lang="de-DE" dirty="0" err="1"/>
              <a:t>metadata</a:t>
            </a:r>
            <a:endParaRPr lang="de-DE" dirty="0"/>
          </a:p>
          <a:p>
            <a:pPr lvl="2"/>
            <a:r>
              <a:rPr lang="de-DE" dirty="0" err="1"/>
              <a:t>Frequently</a:t>
            </a:r>
            <a:r>
              <a:rPr lang="de-DE" dirty="0"/>
              <a:t> </a:t>
            </a:r>
            <a:r>
              <a:rPr lang="de-DE" dirty="0" err="1"/>
              <a:t>missing</a:t>
            </a:r>
            <a:r>
              <a:rPr lang="de-DE" dirty="0"/>
              <a:t> </a:t>
            </a:r>
            <a:r>
              <a:rPr lang="de-DE" dirty="0" err="1"/>
              <a:t>key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(e.g. </a:t>
            </a:r>
            <a:r>
              <a:rPr lang="de-DE" dirty="0" err="1"/>
              <a:t>detector</a:t>
            </a:r>
            <a:r>
              <a:rPr lang="de-DE" dirty="0"/>
              <a:t> </a:t>
            </a:r>
            <a:r>
              <a:rPr lang="de-DE" dirty="0" err="1"/>
              <a:t>distance</a:t>
            </a:r>
            <a:r>
              <a:rPr lang="de-DE" dirty="0"/>
              <a:t>)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F3. </a:t>
            </a:r>
            <a:r>
              <a:rPr lang="de-DE" dirty="0" err="1"/>
              <a:t>Metadata</a:t>
            </a:r>
            <a:r>
              <a:rPr lang="de-DE" dirty="0"/>
              <a:t> </a:t>
            </a:r>
            <a:r>
              <a:rPr lang="de-DE" dirty="0" err="1"/>
              <a:t>clearly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explicitly</a:t>
            </a:r>
            <a:r>
              <a:rPr lang="de-DE" dirty="0"/>
              <a:t> </a:t>
            </a:r>
            <a:r>
              <a:rPr lang="de-DE" dirty="0" err="1"/>
              <a:t>include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identifier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describe</a:t>
            </a:r>
            <a:endParaRPr lang="de-DE" dirty="0"/>
          </a:p>
          <a:p>
            <a:r>
              <a:rPr lang="de-DE" dirty="0"/>
              <a:t>F4. (</a:t>
            </a:r>
            <a:r>
              <a:rPr lang="de-DE" dirty="0" err="1"/>
              <a:t>Meta</a:t>
            </a:r>
            <a:r>
              <a:rPr lang="de-DE" dirty="0"/>
              <a:t>)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registered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indexed</a:t>
            </a:r>
            <a:r>
              <a:rPr lang="de-DE" dirty="0"/>
              <a:t> in a </a:t>
            </a:r>
            <a:r>
              <a:rPr lang="de-DE" dirty="0" err="1"/>
              <a:t>searchable</a:t>
            </a:r>
            <a:r>
              <a:rPr lang="de-DE" dirty="0"/>
              <a:t> </a:t>
            </a:r>
            <a:r>
              <a:rPr lang="de-DE" dirty="0" err="1"/>
              <a:t>resource</a:t>
            </a:r>
            <a:endParaRPr lang="de-DE" dirty="0"/>
          </a:p>
          <a:p>
            <a:pPr lvl="2"/>
            <a:r>
              <a:rPr lang="de-DE" dirty="0" err="1"/>
              <a:t>Partially</a:t>
            </a:r>
            <a:r>
              <a:rPr lang="de-DE" dirty="0"/>
              <a:t>, </a:t>
            </a:r>
            <a:r>
              <a:rPr lang="de-DE" dirty="0" err="1"/>
              <a:t>metadata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searchable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proposal</a:t>
            </a:r>
            <a:r>
              <a:rPr lang="de-DE" dirty="0"/>
              <a:t> title, but not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contents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metadata</a:t>
            </a:r>
            <a:r>
              <a:rPr lang="de-DE" dirty="0"/>
              <a:t> (e.g. </a:t>
            </a:r>
            <a:r>
              <a:rPr lang="de-DE" dirty="0" err="1"/>
              <a:t>cannot</a:t>
            </a:r>
            <a:r>
              <a:rPr lang="de-DE" dirty="0"/>
              <a:t> </a:t>
            </a:r>
            <a:r>
              <a:rPr lang="de-DE" dirty="0" err="1"/>
              <a:t>search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sample </a:t>
            </a:r>
            <a:r>
              <a:rPr lang="de-DE" dirty="0" err="1"/>
              <a:t>name</a:t>
            </a:r>
            <a:r>
              <a:rPr lang="de-DE" dirty="0"/>
              <a:t>)</a:t>
            </a:r>
          </a:p>
          <a:p>
            <a:endParaRPr lang="de-DE" dirty="0"/>
          </a:p>
          <a:p>
            <a:pPr marL="535781" lvl="2" indent="0">
              <a:buNone/>
            </a:pPr>
            <a:r>
              <a:rPr lang="de-DE" dirty="0"/>
              <a:t>	</a:t>
            </a:r>
          </a:p>
          <a:p>
            <a:pPr marL="267890" lvl="1" indent="0">
              <a:buNone/>
            </a:pPr>
            <a:endParaRPr lang="de-DE" dirty="0"/>
          </a:p>
          <a:p>
            <a:pPr marL="267890" lvl="1" indent="0">
              <a:buNone/>
            </a:pPr>
            <a:endParaRPr lang="de-D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D278B9-9C52-4245-AA5F-A2A2D14ECA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2767" y="116713"/>
            <a:ext cx="55333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162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242"/>
    </mc:Choice>
    <mc:Fallback xmlns="">
      <p:transition spd="slow" advTm="3724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9EB66-9AA5-7A45-99FA-68A810DBA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FAIR – Accessible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51EFC-DAB6-FD4A-8E54-9F4A1DA15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PaNdata</a:t>
            </a:r>
            <a:r>
              <a:rPr lang="en-GB" dirty="0"/>
              <a:t> based data policy with 3 year embargo</a:t>
            </a:r>
          </a:p>
          <a:p>
            <a:r>
              <a:rPr lang="en-GB" dirty="0" err="1"/>
              <a:t>MetaDataCatalogue</a:t>
            </a:r>
            <a:endParaRPr lang="en-GB" dirty="0"/>
          </a:p>
          <a:p>
            <a:pPr lvl="1"/>
            <a:r>
              <a:rPr lang="en-GB" dirty="0"/>
              <a:t>Metadata accessible even if the data is not accessible</a:t>
            </a:r>
          </a:p>
          <a:p>
            <a:pPr lvl="1"/>
            <a:r>
              <a:rPr lang="en-GB" dirty="0"/>
              <a:t>Has API, supports authentication </a:t>
            </a:r>
          </a:p>
          <a:p>
            <a:pPr lvl="1"/>
            <a:r>
              <a:rPr lang="en-GB" dirty="0"/>
              <a:t>Will be extended by WP3</a:t>
            </a:r>
          </a:p>
          <a:p>
            <a:pPr lvl="2"/>
            <a:r>
              <a:rPr lang="en-GB" dirty="0"/>
              <a:t>Same standard as other facilities</a:t>
            </a:r>
          </a:p>
          <a:p>
            <a:pPr lvl="1"/>
            <a:endParaRPr lang="en-GB" dirty="0"/>
          </a:p>
          <a:p>
            <a:pPr marL="0" indent="0">
              <a:buNone/>
            </a:pPr>
            <a:br>
              <a:rPr lang="en-GB" dirty="0"/>
            </a:br>
            <a:br>
              <a:rPr lang="en-GB" dirty="0"/>
            </a:br>
            <a:br>
              <a:rPr lang="en-GB" dirty="0"/>
            </a:br>
            <a:br>
              <a:rPr lang="en-GB" dirty="0"/>
            </a:br>
            <a:br>
              <a:rPr lang="en-GB" dirty="0"/>
            </a:br>
            <a:br>
              <a:rPr lang="en-GB" dirty="0"/>
            </a:br>
            <a:br>
              <a:rPr lang="en-GB" dirty="0"/>
            </a:br>
            <a:br>
              <a:rPr lang="en-GB" dirty="0"/>
            </a:br>
            <a:br>
              <a:rPr lang="en-GB" dirty="0"/>
            </a:br>
            <a:endParaRPr lang="en-GB" dirty="0"/>
          </a:p>
          <a:p>
            <a:r>
              <a:rPr lang="en-GB" dirty="0"/>
              <a:t>A1. (Meta)data are retrievable by their identifier using a standardised communications protocol </a:t>
            </a:r>
          </a:p>
          <a:p>
            <a:pPr lvl="1"/>
            <a:r>
              <a:rPr lang="en-GB" dirty="0"/>
              <a:t>Metadata catalogue has a API</a:t>
            </a:r>
          </a:p>
          <a:p>
            <a:pPr lvl="1"/>
            <a:r>
              <a:rPr lang="en-GB" dirty="0"/>
              <a:t>Data?</a:t>
            </a:r>
          </a:p>
          <a:p>
            <a:r>
              <a:rPr lang="en-GB" dirty="0"/>
              <a:t>A2. Metadata are accessible, even when the data are no longer available </a:t>
            </a:r>
          </a:p>
          <a:p>
            <a:pPr lvl="1"/>
            <a:r>
              <a:rPr lang="en-GB" dirty="0"/>
              <a:t>Catalogue entries exist even if the data is not accessible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A1.1 The protocol is open, free, and universally implementable </a:t>
            </a:r>
          </a:p>
          <a:p>
            <a:pPr lvl="1"/>
            <a:r>
              <a:rPr lang="en-GB" dirty="0"/>
              <a:t>Protocol is for internal use only, based on </a:t>
            </a:r>
            <a:r>
              <a:rPr lang="en-GB" dirty="0" err="1"/>
              <a:t>RRESTful</a:t>
            </a:r>
            <a:r>
              <a:rPr lang="en-GB" dirty="0"/>
              <a:t> API</a:t>
            </a:r>
          </a:p>
          <a:p>
            <a:r>
              <a:rPr lang="en-GB" dirty="0"/>
              <a:t>A1.2 The protocol allows for an authentication and authorisation procedure, where necessary </a:t>
            </a:r>
          </a:p>
          <a:p>
            <a:pPr lvl="1"/>
            <a:r>
              <a:rPr lang="en-GB" dirty="0"/>
              <a:t>Authentication is required to access the catalogue</a:t>
            </a:r>
          </a:p>
          <a:p>
            <a:pPr lvl="1"/>
            <a:r>
              <a:rPr lang="en-GB" dirty="0"/>
              <a:t>Cannot read metadata without having an </a:t>
            </a:r>
            <a:r>
              <a:rPr lang="en-GB" dirty="0" err="1"/>
              <a:t>EuXFEL</a:t>
            </a:r>
            <a:r>
              <a:rPr lang="en-GB" dirty="0"/>
              <a:t> account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967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92678-A18C-A746-9319-C6FB36A89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FAIR – Interoperable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A6346-5863-E74A-8665-7E8A109A8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917" y="1518049"/>
            <a:ext cx="8208168" cy="2917031"/>
          </a:xfrm>
        </p:spPr>
        <p:txBody>
          <a:bodyPr/>
          <a:lstStyle/>
          <a:p>
            <a:r>
              <a:rPr lang="en-GB" dirty="0"/>
              <a:t>Metadata</a:t>
            </a:r>
          </a:p>
          <a:p>
            <a:pPr lvl="1"/>
            <a:r>
              <a:rPr lang="en-GB" dirty="0"/>
              <a:t>No	</a:t>
            </a:r>
          </a:p>
          <a:p>
            <a:pPr lvl="2"/>
            <a:r>
              <a:rPr lang="en-GB" dirty="0"/>
              <a:t>WP3 will help</a:t>
            </a:r>
          </a:p>
          <a:p>
            <a:pPr lvl="1"/>
            <a:endParaRPr lang="en-GB" dirty="0"/>
          </a:p>
          <a:p>
            <a:r>
              <a:rPr lang="en-GB" dirty="0"/>
              <a:t>Data</a:t>
            </a:r>
          </a:p>
          <a:p>
            <a:pPr lvl="1"/>
            <a:r>
              <a:rPr lang="en-GB" dirty="0"/>
              <a:t>No</a:t>
            </a:r>
          </a:p>
          <a:p>
            <a:pPr lvl="2"/>
            <a:r>
              <a:rPr lang="en-GB" dirty="0"/>
              <a:t>Use hdf5 everywhere</a:t>
            </a:r>
          </a:p>
          <a:p>
            <a:pPr lvl="2"/>
            <a:r>
              <a:rPr lang="en-GB" dirty="0" err="1"/>
              <a:t>EuXFEL</a:t>
            </a:r>
            <a:r>
              <a:rPr lang="en-GB" dirty="0"/>
              <a:t> specific data structure in hdf5 files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I1. (Meta)data use a formal, accessible, shared, and broadly applicable language for knowledge representation. </a:t>
            </a:r>
          </a:p>
          <a:p>
            <a:pPr lvl="1"/>
            <a:r>
              <a:rPr lang="en-GB" dirty="0"/>
              <a:t>No?</a:t>
            </a:r>
          </a:p>
          <a:p>
            <a:r>
              <a:rPr lang="en-GB" dirty="0"/>
              <a:t>I2. (Meta)data use vocabularies that follow FAIR principles </a:t>
            </a:r>
          </a:p>
          <a:p>
            <a:pPr lvl="1"/>
            <a:r>
              <a:rPr lang="en-GB" dirty="0"/>
              <a:t>No?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r>
              <a:rPr lang="en-GB" dirty="0"/>
              <a:t>I3. (Meta)data include qualified references to other (meta)data </a:t>
            </a:r>
          </a:p>
          <a:p>
            <a:pPr lvl="1"/>
            <a:r>
              <a:rPr lang="en-GB" dirty="0"/>
              <a:t>References to related experiments/samples are not made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5278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352"/>
    </mc:Choice>
    <mc:Fallback xmlns="">
      <p:transition spd="slow" advTm="84352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F7BAC-B20F-7248-8F14-261AAD4FA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FAIR – Reusable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3C79E-066E-6040-A3BF-9D96A601FF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917" y="1518049"/>
            <a:ext cx="8279268" cy="2917031"/>
          </a:xfrm>
        </p:spPr>
        <p:txBody>
          <a:bodyPr/>
          <a:lstStyle/>
          <a:p>
            <a:r>
              <a:rPr lang="en-US" dirty="0"/>
              <a:t>Reusability</a:t>
            </a:r>
          </a:p>
          <a:p>
            <a:pPr lvl="1"/>
            <a:r>
              <a:rPr lang="en-US" dirty="0"/>
              <a:t>Lack of metadata for re-usability:</a:t>
            </a:r>
          </a:p>
          <a:p>
            <a:pPr lvl="2"/>
            <a:r>
              <a:rPr lang="en-US" dirty="0"/>
              <a:t>Not all metadata stored in meta data catalog / data files</a:t>
            </a:r>
          </a:p>
          <a:p>
            <a:pPr lvl="1"/>
            <a:r>
              <a:rPr lang="en-US" dirty="0"/>
              <a:t>PI and experiment team has additional knowledge</a:t>
            </a:r>
          </a:p>
          <a:p>
            <a:pPr lvl="2"/>
            <a:r>
              <a:rPr lang="en-US" dirty="0"/>
              <a:t>Links to Roberto’s remark on engaging PI with ‘customers’ downloading the data set later	</a:t>
            </a:r>
          </a:p>
          <a:p>
            <a:pPr lvl="1"/>
            <a:r>
              <a:rPr lang="en-US" dirty="0"/>
              <a:t>Instrument (beamline) scientist has additional knowledge</a:t>
            </a:r>
          </a:p>
          <a:p>
            <a:pPr marL="26789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Metadata R1. Meta(data) are richly described with a plurality of accurate and relevant attributes </a:t>
            </a:r>
          </a:p>
          <a:p>
            <a:pPr lvl="1"/>
            <a:r>
              <a:rPr lang="en-US" dirty="0"/>
              <a:t>No</a:t>
            </a:r>
          </a:p>
          <a:p>
            <a:r>
              <a:rPr lang="en-US" dirty="0"/>
              <a:t>R1.2. (Meta)data are associated with detailed provenance 	</a:t>
            </a:r>
          </a:p>
          <a:p>
            <a:pPr lvl="1"/>
            <a:r>
              <a:rPr lang="en-US" dirty="0"/>
              <a:t>Provenance information is not stored</a:t>
            </a:r>
          </a:p>
          <a:p>
            <a:pPr lvl="1"/>
            <a:r>
              <a:rPr lang="en-US" dirty="0"/>
              <a:t>Some information in </a:t>
            </a:r>
            <a:r>
              <a:rPr lang="en-US" dirty="0" err="1"/>
              <a:t>eLogs</a:t>
            </a:r>
            <a:endParaRPr lang="en-US" dirty="0"/>
          </a:p>
          <a:p>
            <a:pPr lvl="1"/>
            <a:r>
              <a:rPr lang="en-US" dirty="0"/>
              <a:t>Calibration logs not searchable</a:t>
            </a:r>
          </a:p>
          <a:p>
            <a:r>
              <a:rPr lang="en-US" dirty="0"/>
              <a:t>R1.3. (Meta)data meet domain-relevant community standards </a:t>
            </a:r>
          </a:p>
          <a:p>
            <a:pPr lvl="1"/>
            <a:r>
              <a:rPr lang="en-US" dirty="0"/>
              <a:t>No standards have been adopted by the community yet? </a:t>
            </a:r>
          </a:p>
          <a:p>
            <a:pPr lvl="1"/>
            <a:r>
              <a:rPr lang="en-US" dirty="0"/>
              <a:t>Developed in parts through </a:t>
            </a:r>
            <a:r>
              <a:rPr lang="en-US" dirty="0" err="1"/>
              <a:t>PaNOSC</a:t>
            </a:r>
            <a:r>
              <a:rPr lang="en-US" dirty="0"/>
              <a:t>?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R1.1. (Meta)data are released with a clear and accessible data usage license </a:t>
            </a:r>
          </a:p>
          <a:p>
            <a:pPr lvl="1"/>
            <a:r>
              <a:rPr lang="en-US" dirty="0"/>
              <a:t>Maybe - [TODO: what license do we have for the actual metadata?]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C6A4BB-0730-8747-8AEF-742EA9B918FC}"/>
              </a:ext>
            </a:extLst>
          </p:cNvPr>
          <p:cNvSpPr txBox="1"/>
          <p:nvPr/>
        </p:nvSpPr>
        <p:spPr>
          <a:xfrm>
            <a:off x="8400288" y="4230624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269875" indent="-269875">
              <a:lnSpc>
                <a:spcPct val="112000"/>
              </a:lnSpc>
              <a:buBlip>
                <a:blip r:embed="rId2"/>
              </a:buBlip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70436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F949B88-5494-C34C-8D05-F05553DC1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towards FAIR – </a:t>
            </a:r>
            <a:br>
              <a:rPr lang="en-US" dirty="0"/>
            </a:br>
            <a:r>
              <a:rPr lang="en-US" dirty="0"/>
              <a:t>examples from European XFEL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A4B570-0A32-B54D-B899-1995855EF7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Robert </a:t>
            </a:r>
            <a:r>
              <a:rPr lang="en-US" dirty="0" err="1"/>
              <a:t>Rosca</a:t>
            </a:r>
            <a:r>
              <a:rPr lang="en-US" dirty="0"/>
              <a:t>, Thomas </a:t>
            </a:r>
            <a:r>
              <a:rPr lang="en-US" dirty="0" err="1"/>
              <a:t>Kluyver</a:t>
            </a:r>
            <a:r>
              <a:rPr lang="en-US" dirty="0"/>
              <a:t>, Thomas </a:t>
            </a:r>
            <a:r>
              <a:rPr lang="en-US" dirty="0" err="1"/>
              <a:t>Michelat</a:t>
            </a:r>
            <a:r>
              <a:rPr lang="en-US" dirty="0"/>
              <a:t>, Hans Fangohr</a:t>
            </a:r>
          </a:p>
        </p:txBody>
      </p:sp>
    </p:spTree>
    <p:extLst>
      <p:ext uri="{BB962C8B-B14F-4D97-AF65-F5344CB8AC3E}">
        <p14:creationId xmlns:p14="http://schemas.microsoft.com/office/powerpoint/2010/main" val="3656895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0C8E60E-3FF7-F641-AA61-67CB8EB64ABC}"/>
              </a:ext>
            </a:extLst>
          </p:cNvPr>
          <p:cNvSpPr txBox="1">
            <a:spLocks/>
          </p:cNvSpPr>
          <p:nvPr/>
        </p:nvSpPr>
        <p:spPr>
          <a:xfrm>
            <a:off x="433289" y="1421605"/>
            <a:ext cx="8208168" cy="2917031"/>
          </a:xfrm>
          <a:prstGeom prst="rect">
            <a:avLst/>
          </a:prstGeom>
          <a:solidFill>
            <a:schemeClr val="bg1"/>
          </a:solidFill>
        </p:spPr>
        <p:txBody>
          <a:bodyPr vert="horz" lIns="0" tIns="0" rIns="0" bIns="0" rtlCol="0" anchor="t" anchorCtr="0">
            <a:noAutofit/>
          </a:bodyPr>
          <a:lstStyle>
            <a:lvl1pPr marL="267891" indent="-267891" algn="l" defTabSz="685800" rtl="0" eaLnBrk="1" latinLnBrk="0" hangingPunct="1">
              <a:lnSpc>
                <a:spcPct val="114000"/>
              </a:lnSpc>
              <a:spcBef>
                <a:spcPts val="1350"/>
              </a:spcBef>
              <a:buClr>
                <a:schemeClr val="bg2"/>
              </a:buClr>
              <a:buFontTx/>
              <a:buBlip>
                <a:blip r:embed="rId2"/>
              </a:buBlip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5781" indent="-267891" algn="l" defTabSz="685800" rtl="0" eaLnBrk="1" latinLnBrk="0" hangingPunct="1">
              <a:lnSpc>
                <a:spcPct val="114000"/>
              </a:lnSpc>
              <a:spcBef>
                <a:spcPts val="0"/>
              </a:spcBef>
              <a:buClr>
                <a:schemeClr val="accent2"/>
              </a:buClr>
              <a:buFontTx/>
              <a:buBlip>
                <a:blip r:embed="rId3"/>
              </a:buBlip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6997" indent="-201216" algn="l" defTabSz="6858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►"/>
              <a:defRPr sz="135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71538" indent="-129779" algn="l" defTabSz="6858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10841" indent="-135731" algn="l" defTabSz="6858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200" dirty="0">
                <a:latin typeface="Andale Mono" panose="020B0509000000000004" pitchFamily="49" charset="0"/>
              </a:rPr>
              <a:t>[fangohr@max-exfl014]/</a:t>
            </a:r>
            <a:r>
              <a:rPr lang="en-GB" sz="1200" dirty="0" err="1">
                <a:latin typeface="Andale Mono" panose="020B0509000000000004" pitchFamily="49" charset="0"/>
              </a:rPr>
              <a:t>gpfs</a:t>
            </a:r>
            <a:r>
              <a:rPr lang="en-GB" sz="1200" dirty="0">
                <a:latin typeface="Andale Mono" panose="020B0509000000000004" pitchFamily="49" charset="0"/>
              </a:rPr>
              <a:t>/</a:t>
            </a:r>
            <a:r>
              <a:rPr lang="en-GB" sz="1200" dirty="0" err="1">
                <a:latin typeface="Andale Mono" panose="020B0509000000000004" pitchFamily="49" charset="0"/>
              </a:rPr>
              <a:t>exfel</a:t>
            </a:r>
            <a:r>
              <a:rPr lang="en-GB" sz="1200" dirty="0">
                <a:latin typeface="Andale Mono" panose="020B0509000000000004" pitchFamily="49" charset="0"/>
              </a:rPr>
              <a:t>/</a:t>
            </a:r>
            <a:r>
              <a:rPr lang="en-GB" sz="1200" dirty="0" err="1">
                <a:latin typeface="Andale Mono" panose="020B0509000000000004" pitchFamily="49" charset="0"/>
              </a:rPr>
              <a:t>exp</a:t>
            </a:r>
            <a:r>
              <a:rPr lang="en-GB" sz="1200" dirty="0">
                <a:latin typeface="Andale Mono" panose="020B0509000000000004" pitchFamily="49" charset="0"/>
              </a:rPr>
              <a:t>/SPB/201701/p002012/raw/r0359% ls –</a:t>
            </a:r>
            <a:r>
              <a:rPr lang="en-GB" sz="1200" dirty="0" err="1">
                <a:latin typeface="Andale Mono" panose="020B0509000000000004" pitchFamily="49" charset="0"/>
              </a:rPr>
              <a:t>lh</a:t>
            </a:r>
            <a:br>
              <a:rPr lang="en-GB" sz="1200" dirty="0">
                <a:latin typeface="Andale Mono" panose="020B0509000000000004" pitchFamily="49" charset="0"/>
              </a:rPr>
            </a:br>
            <a:r>
              <a:rPr lang="en-GB" sz="1200" dirty="0">
                <a:latin typeface="Andale Mono" panose="020B0509000000000004" pitchFamily="49" charset="0"/>
              </a:rPr>
              <a:t>total 92G</a:t>
            </a:r>
            <a:br>
              <a:rPr lang="en-GB" sz="1200" dirty="0">
                <a:latin typeface="Andale Mono" panose="020B0509000000000004" pitchFamily="49" charset="0"/>
              </a:rPr>
            </a:br>
            <a:r>
              <a:rPr lang="en-GB" sz="1200" dirty="0">
                <a:latin typeface="Andale Mono" panose="020B0509000000000004" pitchFamily="49" charset="0"/>
              </a:rPr>
              <a:t>-</a:t>
            </a:r>
            <a:r>
              <a:rPr lang="en-GB" sz="1200" dirty="0" err="1">
                <a:latin typeface="Andale Mono" panose="020B0509000000000004" pitchFamily="49" charset="0"/>
              </a:rPr>
              <a:t>rw</a:t>
            </a:r>
            <a:r>
              <a:rPr lang="en-GB" sz="1200" dirty="0">
                <a:latin typeface="Andale Mono" panose="020B0509000000000004" pitchFamily="49" charset="0"/>
              </a:rPr>
              <a:t>-r--r-- 1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6.1G Jul  6 11:03 RAW-R0359-AGIPD00-S00000.h5</a:t>
            </a:r>
            <a:br>
              <a:rPr lang="en-GB" sz="1200" dirty="0">
                <a:latin typeface="Andale Mono" panose="020B0509000000000004" pitchFamily="49" charset="0"/>
              </a:rPr>
            </a:br>
            <a:r>
              <a:rPr lang="en-GB" sz="1200" dirty="0">
                <a:latin typeface="Andale Mono" panose="020B0509000000000004" pitchFamily="49" charset="0"/>
              </a:rPr>
              <a:t>-</a:t>
            </a:r>
            <a:r>
              <a:rPr lang="en-GB" sz="1200" dirty="0" err="1">
                <a:latin typeface="Andale Mono" panose="020B0509000000000004" pitchFamily="49" charset="0"/>
              </a:rPr>
              <a:t>rw</a:t>
            </a:r>
            <a:r>
              <a:rPr lang="en-GB" sz="1200" dirty="0">
                <a:latin typeface="Andale Mono" panose="020B0509000000000004" pitchFamily="49" charset="0"/>
              </a:rPr>
              <a:t>-r--r-- 1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6.1G Jul  6 11:03 RAW-R0359-AGIPD01-S00000.h5</a:t>
            </a:r>
            <a:br>
              <a:rPr lang="en-GB" sz="1200" dirty="0">
                <a:latin typeface="Andale Mono" panose="020B0509000000000004" pitchFamily="49" charset="0"/>
              </a:rPr>
            </a:br>
            <a:r>
              <a:rPr lang="en-GB" sz="1200" dirty="0">
                <a:latin typeface="Andale Mono" panose="020B0509000000000004" pitchFamily="49" charset="0"/>
              </a:rPr>
              <a:t>-</a:t>
            </a:r>
            <a:r>
              <a:rPr lang="en-GB" sz="1200" dirty="0" err="1">
                <a:latin typeface="Andale Mono" panose="020B0509000000000004" pitchFamily="49" charset="0"/>
              </a:rPr>
              <a:t>rw</a:t>
            </a:r>
            <a:r>
              <a:rPr lang="en-GB" sz="1200" dirty="0">
                <a:latin typeface="Andale Mono" panose="020B0509000000000004" pitchFamily="49" charset="0"/>
              </a:rPr>
              <a:t>-r--r-- 1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6.1G Jul  6 11:03 RAW-R0359-AGIPD02-S00000.h5</a:t>
            </a:r>
            <a:br>
              <a:rPr lang="en-GB" sz="1200" dirty="0">
                <a:latin typeface="Andale Mono" panose="020B0509000000000004" pitchFamily="49" charset="0"/>
              </a:rPr>
            </a:br>
            <a:r>
              <a:rPr lang="en-GB" sz="1200" dirty="0">
                <a:latin typeface="Andale Mono" panose="020B0509000000000004" pitchFamily="49" charset="0"/>
              </a:rPr>
              <a:t>-</a:t>
            </a:r>
            <a:r>
              <a:rPr lang="en-GB" sz="1200" dirty="0" err="1">
                <a:latin typeface="Andale Mono" panose="020B0509000000000004" pitchFamily="49" charset="0"/>
              </a:rPr>
              <a:t>rw</a:t>
            </a:r>
            <a:r>
              <a:rPr lang="en-GB" sz="1200" dirty="0">
                <a:latin typeface="Andale Mono" panose="020B0509000000000004" pitchFamily="49" charset="0"/>
              </a:rPr>
              <a:t>-r--r-- 1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241K Jul  6 11:03 RAW-R0359-AGIPD03-S00000.h5</a:t>
            </a:r>
            <a:br>
              <a:rPr lang="en-GB" sz="1200" dirty="0">
                <a:latin typeface="Andale Mono" panose="020B0509000000000004" pitchFamily="49" charset="0"/>
              </a:rPr>
            </a:br>
            <a:r>
              <a:rPr lang="en-GB" sz="1200" dirty="0">
                <a:latin typeface="Andale Mono" panose="020B0509000000000004" pitchFamily="49" charset="0"/>
              </a:rPr>
              <a:t>-</a:t>
            </a:r>
            <a:r>
              <a:rPr lang="en-GB" sz="1200" dirty="0" err="1">
                <a:latin typeface="Andale Mono" panose="020B0509000000000004" pitchFamily="49" charset="0"/>
              </a:rPr>
              <a:t>rw</a:t>
            </a:r>
            <a:r>
              <a:rPr lang="en-GB" sz="1200" dirty="0">
                <a:latin typeface="Andale Mono" panose="020B0509000000000004" pitchFamily="49" charset="0"/>
              </a:rPr>
              <a:t>-r--r-- 1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6.1G Jul  6 11:03 RAW-R0359-AGIPD04-S00000.h5</a:t>
            </a:r>
            <a:br>
              <a:rPr lang="en-GB" sz="1200" dirty="0">
                <a:latin typeface="Andale Mono" panose="020B0509000000000004" pitchFamily="49" charset="0"/>
              </a:rPr>
            </a:br>
            <a:r>
              <a:rPr lang="en-GB" sz="1200" dirty="0">
                <a:latin typeface="Andale Mono" panose="020B0509000000000004" pitchFamily="49" charset="0"/>
              </a:rPr>
              <a:t>-</a:t>
            </a:r>
            <a:r>
              <a:rPr lang="en-GB" sz="1200" dirty="0" err="1">
                <a:latin typeface="Andale Mono" panose="020B0509000000000004" pitchFamily="49" charset="0"/>
              </a:rPr>
              <a:t>rw</a:t>
            </a:r>
            <a:r>
              <a:rPr lang="en-GB" sz="1200" dirty="0">
                <a:latin typeface="Andale Mono" panose="020B0509000000000004" pitchFamily="49" charset="0"/>
              </a:rPr>
              <a:t>-r--r-- 1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6.1G Jul  6 11:03 RAW-R0359-AGIPD05-S00000.h5</a:t>
            </a:r>
            <a:br>
              <a:rPr lang="en-GB" sz="1200" dirty="0">
                <a:latin typeface="Andale Mono" panose="020B0509000000000004" pitchFamily="49" charset="0"/>
              </a:rPr>
            </a:br>
            <a:r>
              <a:rPr lang="en-GB" sz="1200" dirty="0">
                <a:latin typeface="Andale Mono" panose="020B0509000000000004" pitchFamily="49" charset="0"/>
              </a:rPr>
              <a:t>-</a:t>
            </a:r>
            <a:r>
              <a:rPr lang="en-GB" sz="1200" dirty="0" err="1">
                <a:latin typeface="Andale Mono" panose="020B0509000000000004" pitchFamily="49" charset="0"/>
              </a:rPr>
              <a:t>rw</a:t>
            </a:r>
            <a:r>
              <a:rPr lang="en-GB" sz="1200" dirty="0">
                <a:latin typeface="Andale Mono" panose="020B0509000000000004" pitchFamily="49" charset="0"/>
              </a:rPr>
              <a:t>-r--r-- 1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6.1G Jul  6 11:03 RAW-R0359-AGIPD06-S00000.h5</a:t>
            </a:r>
            <a:br>
              <a:rPr lang="en-GB" sz="1200" dirty="0">
                <a:latin typeface="Andale Mono" panose="020B0509000000000004" pitchFamily="49" charset="0"/>
              </a:rPr>
            </a:br>
            <a:r>
              <a:rPr lang="en-GB" sz="1200" dirty="0">
                <a:latin typeface="Andale Mono" panose="020B0509000000000004" pitchFamily="49" charset="0"/>
              </a:rPr>
              <a:t>-</a:t>
            </a:r>
            <a:r>
              <a:rPr lang="en-GB" sz="1200" dirty="0" err="1">
                <a:latin typeface="Andale Mono" panose="020B0509000000000004" pitchFamily="49" charset="0"/>
              </a:rPr>
              <a:t>rw</a:t>
            </a:r>
            <a:r>
              <a:rPr lang="en-GB" sz="1200" dirty="0">
                <a:latin typeface="Andale Mono" panose="020B0509000000000004" pitchFamily="49" charset="0"/>
              </a:rPr>
              <a:t>-r--r-- 1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6.1G Jul  6 11:03 RAW-R0359-AGIPD07-S00000.h5</a:t>
            </a:r>
            <a:br>
              <a:rPr lang="en-GB" sz="1200" dirty="0">
                <a:latin typeface="Andale Mono" panose="020B0509000000000004" pitchFamily="49" charset="0"/>
              </a:rPr>
            </a:br>
            <a:r>
              <a:rPr lang="en-GB" sz="1200" dirty="0">
                <a:latin typeface="Andale Mono" panose="020B0509000000000004" pitchFamily="49" charset="0"/>
              </a:rPr>
              <a:t>-</a:t>
            </a:r>
            <a:r>
              <a:rPr lang="en-GB" sz="1200" dirty="0" err="1">
                <a:latin typeface="Andale Mono" panose="020B0509000000000004" pitchFamily="49" charset="0"/>
              </a:rPr>
              <a:t>rw</a:t>
            </a:r>
            <a:r>
              <a:rPr lang="en-GB" sz="1200" dirty="0">
                <a:latin typeface="Andale Mono" panose="020B0509000000000004" pitchFamily="49" charset="0"/>
              </a:rPr>
              <a:t>-r--r-- 1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6.1G Jul  6 11:03 RAW-R0359-AGIPD08-S00000.h5</a:t>
            </a:r>
            <a:br>
              <a:rPr lang="en-GB" sz="1200" dirty="0">
                <a:latin typeface="Andale Mono" panose="020B0509000000000004" pitchFamily="49" charset="0"/>
              </a:rPr>
            </a:br>
            <a:r>
              <a:rPr lang="en-GB" sz="1200" dirty="0">
                <a:latin typeface="Andale Mono" panose="020B0509000000000004" pitchFamily="49" charset="0"/>
              </a:rPr>
              <a:t>-</a:t>
            </a:r>
            <a:r>
              <a:rPr lang="en-GB" sz="1200" dirty="0" err="1">
                <a:latin typeface="Andale Mono" panose="020B0509000000000004" pitchFamily="49" charset="0"/>
              </a:rPr>
              <a:t>rw</a:t>
            </a:r>
            <a:r>
              <a:rPr lang="en-GB" sz="1200" dirty="0">
                <a:latin typeface="Andale Mono" panose="020B0509000000000004" pitchFamily="49" charset="0"/>
              </a:rPr>
              <a:t>-r--r-- 1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6.1G Jul  6 11:03 RAW-R0359-AGIPD09-S00000.h5</a:t>
            </a:r>
            <a:br>
              <a:rPr lang="en-GB" sz="1200" dirty="0">
                <a:latin typeface="Andale Mono" panose="020B0509000000000004" pitchFamily="49" charset="0"/>
              </a:rPr>
            </a:br>
            <a:r>
              <a:rPr lang="en-GB" sz="1200" dirty="0">
                <a:latin typeface="Andale Mono" panose="020B0509000000000004" pitchFamily="49" charset="0"/>
              </a:rPr>
              <a:t>-</a:t>
            </a:r>
            <a:r>
              <a:rPr lang="en-GB" sz="1200" dirty="0" err="1">
                <a:latin typeface="Andale Mono" panose="020B0509000000000004" pitchFamily="49" charset="0"/>
              </a:rPr>
              <a:t>rw</a:t>
            </a:r>
            <a:r>
              <a:rPr lang="en-GB" sz="1200" dirty="0">
                <a:latin typeface="Andale Mono" panose="020B0509000000000004" pitchFamily="49" charset="0"/>
              </a:rPr>
              <a:t>-r--r-- 1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6.1G Jul  6 11:03 RAW-R0359-AGIPD10-S00000.h5</a:t>
            </a:r>
            <a:br>
              <a:rPr lang="en-GB" sz="1200" dirty="0">
                <a:latin typeface="Andale Mono" panose="020B0509000000000004" pitchFamily="49" charset="0"/>
              </a:rPr>
            </a:br>
            <a:r>
              <a:rPr lang="en-GB" sz="1200" dirty="0">
                <a:latin typeface="Andale Mono" panose="020B0509000000000004" pitchFamily="49" charset="0"/>
              </a:rPr>
              <a:t>-</a:t>
            </a:r>
            <a:r>
              <a:rPr lang="en-GB" sz="1200" dirty="0" err="1">
                <a:latin typeface="Andale Mono" panose="020B0509000000000004" pitchFamily="49" charset="0"/>
              </a:rPr>
              <a:t>rw</a:t>
            </a:r>
            <a:r>
              <a:rPr lang="en-GB" sz="1200" dirty="0">
                <a:latin typeface="Andale Mono" panose="020B0509000000000004" pitchFamily="49" charset="0"/>
              </a:rPr>
              <a:t>-r--r-- 1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6.1G Jul  6 11:03 RAW-R0359-AGIPD11-S00000.h5</a:t>
            </a:r>
            <a:br>
              <a:rPr lang="en-GB" sz="1200" dirty="0">
                <a:latin typeface="Andale Mono" panose="020B0509000000000004" pitchFamily="49" charset="0"/>
              </a:rPr>
            </a:br>
            <a:r>
              <a:rPr lang="en-GB" sz="1200" dirty="0">
                <a:latin typeface="Andale Mono" panose="020B0509000000000004" pitchFamily="49" charset="0"/>
              </a:rPr>
              <a:t>-</a:t>
            </a:r>
            <a:r>
              <a:rPr lang="en-GB" sz="1200" dirty="0" err="1">
                <a:latin typeface="Andale Mono" panose="020B0509000000000004" pitchFamily="49" charset="0"/>
              </a:rPr>
              <a:t>rw</a:t>
            </a:r>
            <a:r>
              <a:rPr lang="en-GB" sz="1200" dirty="0">
                <a:latin typeface="Andale Mono" panose="020B0509000000000004" pitchFamily="49" charset="0"/>
              </a:rPr>
              <a:t>-r--r-- 1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6.1G Jul  6 11:03 RAW-R0359-AGIPD12-S00000.h5</a:t>
            </a:r>
            <a:br>
              <a:rPr lang="en-GB" sz="1200" dirty="0">
                <a:latin typeface="Andale Mono" panose="020B0509000000000004" pitchFamily="49" charset="0"/>
              </a:rPr>
            </a:br>
            <a:r>
              <a:rPr lang="en-GB" sz="1200" dirty="0">
                <a:latin typeface="Andale Mono" panose="020B0509000000000004" pitchFamily="49" charset="0"/>
              </a:rPr>
              <a:t>-</a:t>
            </a:r>
            <a:r>
              <a:rPr lang="en-GB" sz="1200" dirty="0" err="1">
                <a:latin typeface="Andale Mono" panose="020B0509000000000004" pitchFamily="49" charset="0"/>
              </a:rPr>
              <a:t>rw</a:t>
            </a:r>
            <a:r>
              <a:rPr lang="en-GB" sz="1200" dirty="0">
                <a:latin typeface="Andale Mono" panose="020B0509000000000004" pitchFamily="49" charset="0"/>
              </a:rPr>
              <a:t>-r--r-- 1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6.1G Jul  6 11:03 RAW-R0359-AGIPD13-S00000.h5</a:t>
            </a:r>
            <a:br>
              <a:rPr lang="en-GB" sz="1200" dirty="0">
                <a:latin typeface="Andale Mono" panose="020B0509000000000004" pitchFamily="49" charset="0"/>
              </a:rPr>
            </a:br>
            <a:r>
              <a:rPr lang="en-GB" sz="1200" dirty="0">
                <a:latin typeface="Andale Mono" panose="020B0509000000000004" pitchFamily="49" charset="0"/>
              </a:rPr>
              <a:t>-</a:t>
            </a:r>
            <a:r>
              <a:rPr lang="en-GB" sz="1200" dirty="0" err="1">
                <a:latin typeface="Andale Mono" panose="020B0509000000000004" pitchFamily="49" charset="0"/>
              </a:rPr>
              <a:t>rw</a:t>
            </a:r>
            <a:r>
              <a:rPr lang="en-GB" sz="1200" dirty="0">
                <a:latin typeface="Andale Mono" panose="020B0509000000000004" pitchFamily="49" charset="0"/>
              </a:rPr>
              <a:t>-r--r-- 1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6.1G Jul  6 11:03 RAW-R0359-AGIPD14-S00000.h5</a:t>
            </a:r>
            <a:br>
              <a:rPr lang="en-GB" sz="1200" dirty="0">
                <a:latin typeface="Andale Mono" panose="020B0509000000000004" pitchFamily="49" charset="0"/>
              </a:rPr>
            </a:br>
            <a:r>
              <a:rPr lang="en-GB" sz="1200" dirty="0">
                <a:latin typeface="Andale Mono" panose="020B0509000000000004" pitchFamily="49" charset="0"/>
              </a:rPr>
              <a:t>-</a:t>
            </a:r>
            <a:r>
              <a:rPr lang="en-GB" sz="1200" dirty="0" err="1">
                <a:latin typeface="Andale Mono" panose="020B0509000000000004" pitchFamily="49" charset="0"/>
              </a:rPr>
              <a:t>rw</a:t>
            </a:r>
            <a:r>
              <a:rPr lang="en-GB" sz="1200" dirty="0">
                <a:latin typeface="Andale Mono" panose="020B0509000000000004" pitchFamily="49" charset="0"/>
              </a:rPr>
              <a:t>-r--r-- 1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6.1G Jul  6 11:03 RAW-R0359-AGIPD15-S00000.h5</a:t>
            </a:r>
            <a:br>
              <a:rPr lang="en-GB" sz="1200" dirty="0">
                <a:latin typeface="Andale Mono" panose="020B0509000000000004" pitchFamily="49" charset="0"/>
              </a:rPr>
            </a:br>
            <a:r>
              <a:rPr lang="en-GB" sz="1200" dirty="0">
                <a:latin typeface="Andale Mono" panose="020B0509000000000004" pitchFamily="49" charset="0"/>
              </a:rPr>
              <a:t>-</a:t>
            </a:r>
            <a:r>
              <a:rPr lang="en-GB" sz="1200" dirty="0" err="1">
                <a:latin typeface="Andale Mono" panose="020B0509000000000004" pitchFamily="49" charset="0"/>
              </a:rPr>
              <a:t>rw</a:t>
            </a:r>
            <a:r>
              <a:rPr lang="en-GB" sz="1200" dirty="0">
                <a:latin typeface="Andale Mono" panose="020B0509000000000004" pitchFamily="49" charset="0"/>
              </a:rPr>
              <a:t>-r--r-- 1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788M Jul  6 11:03 RAW-R0359-DA01-S00000.h5</a:t>
            </a:r>
            <a:br>
              <a:rPr lang="en-GB" sz="1200" dirty="0">
                <a:latin typeface="Andale Mono" panose="020B0509000000000004" pitchFamily="49" charset="0"/>
              </a:rPr>
            </a:br>
            <a:r>
              <a:rPr lang="en-GB" sz="1200" dirty="0">
                <a:latin typeface="Andale Mono" panose="020B0509000000000004" pitchFamily="49" charset="0"/>
              </a:rPr>
              <a:t>-</a:t>
            </a:r>
            <a:r>
              <a:rPr lang="en-GB" sz="1200" dirty="0" err="1">
                <a:latin typeface="Andale Mono" panose="020B0509000000000004" pitchFamily="49" charset="0"/>
              </a:rPr>
              <a:t>rw</a:t>
            </a:r>
            <a:r>
              <a:rPr lang="en-GB" sz="1200" dirty="0">
                <a:latin typeface="Andale Mono" panose="020B0509000000000004" pitchFamily="49" charset="0"/>
              </a:rPr>
              <a:t>-r--r-- 1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</a:t>
            </a:r>
            <a:r>
              <a:rPr lang="en-GB" sz="1200" dirty="0" err="1">
                <a:latin typeface="Andale Mono" panose="020B0509000000000004" pitchFamily="49" charset="0"/>
              </a:rPr>
              <a:t>xdata</a:t>
            </a:r>
            <a:r>
              <a:rPr lang="en-GB" sz="1200" dirty="0">
                <a:latin typeface="Andale Mono" panose="020B0509000000000004" pitchFamily="49" charset="0"/>
              </a:rPr>
              <a:t>  38M Jul  6 11:03 RAW-R0359-DA02-S00000.h5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773046-8200-DD4A-BD24-016378705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storage in HDF5 files </a:t>
            </a:r>
          </a:p>
        </p:txBody>
      </p:sp>
    </p:spTree>
    <p:extLst>
      <p:ext uri="{BB962C8B-B14F-4D97-AF65-F5344CB8AC3E}">
        <p14:creationId xmlns:p14="http://schemas.microsoft.com/office/powerpoint/2010/main" val="1127133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34"/>
    </mc:Choice>
    <mc:Fallback xmlns="">
      <p:transition spd="slow" advTm="6534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E7250B0-7659-D94C-8296-79D488B1E8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9061" y="5535386"/>
            <a:ext cx="9144000" cy="263737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6182F8-0509-524F-A29E-D802EF8A5A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907" y="614150"/>
            <a:ext cx="8237012" cy="8244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651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7"/>
    </mc:Choice>
    <mc:Fallback xmlns="">
      <p:transition spd="slow" advTm="407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theme/theme1.xml><?xml version="1.0" encoding="utf-8"?>
<a:theme xmlns:a="http://schemas.openxmlformats.org/drawingml/2006/main" name="XFEL_PowerPoint_16x9_v3">
  <a:themeElements>
    <a:clrScheme name="Benutzerdefiniert 59">
      <a:dk1>
        <a:srgbClr val="000000"/>
      </a:dk1>
      <a:lt1>
        <a:sysClr val="window" lastClr="FFFFFF"/>
      </a:lt1>
      <a:dk2>
        <a:srgbClr val="B2B2B2"/>
      </a:dk2>
      <a:lt2>
        <a:srgbClr val="F39200"/>
      </a:lt2>
      <a:accent1>
        <a:srgbClr val="0D1546"/>
      </a:accent1>
      <a:accent2>
        <a:srgbClr val="559DBB"/>
      </a:accent2>
      <a:accent3>
        <a:srgbClr val="81B0C8"/>
      </a:accent3>
      <a:accent4>
        <a:srgbClr val="A4C3D6"/>
      </a:accent4>
      <a:accent5>
        <a:srgbClr val="C5D6E4"/>
      </a:accent5>
      <a:accent6>
        <a:srgbClr val="E3EBF2"/>
      </a:accent6>
      <a:hlink>
        <a:srgbClr val="0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</a:spPr>
      <a:bodyPr rtlCol="0" anchor="ctr">
        <a:noAutofit/>
      </a:bodyPr>
      <a:lstStyle>
        <a:defPPr algn="ctr">
          <a:lnSpc>
            <a:spcPct val="113000"/>
          </a:lnSpc>
          <a:defRPr sz="1400" dirty="0" err="1" smtClean="0"/>
        </a:defPPr>
      </a:lst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Autofit/>
      </a:bodyPr>
      <a:lstStyle>
        <a:defPPr marL="269875" indent="-269875">
          <a:lnSpc>
            <a:spcPct val="112000"/>
          </a:lnSpc>
          <a:buBlip>
            <a:blip xmlns:r="http://schemas.openxmlformats.org/officeDocument/2006/relationships" r:embed="rId1"/>
          </a:buBlip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XFEL_PowerPoint_16x9.potx" id="{5D9E4C7F-CF90-47AA-9B5A-D1B8A1F64B49}" vid="{107EC11D-EED3-47DC-89A2-C8C245B9F565}"/>
    </a:ext>
  </a:extLst>
</a:theme>
</file>

<file path=ppt/theme/theme2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">
  <a:themeElements>
    <a:clrScheme name="Benutzerdefiniert 59">
      <a:dk1>
        <a:srgbClr val="000000"/>
      </a:dk1>
      <a:lt1>
        <a:sysClr val="window" lastClr="FFFFFF"/>
      </a:lt1>
      <a:dk2>
        <a:srgbClr val="B2B2B2"/>
      </a:dk2>
      <a:lt2>
        <a:srgbClr val="F39200"/>
      </a:lt2>
      <a:accent1>
        <a:srgbClr val="0D1546"/>
      </a:accent1>
      <a:accent2>
        <a:srgbClr val="559DBB"/>
      </a:accent2>
      <a:accent3>
        <a:srgbClr val="81B0C8"/>
      </a:accent3>
      <a:accent4>
        <a:srgbClr val="A4C3D6"/>
      </a:accent4>
      <a:accent5>
        <a:srgbClr val="C5D6E4"/>
      </a:accent5>
      <a:accent6>
        <a:srgbClr val="E3EBF2"/>
      </a:accent6>
      <a:hlink>
        <a:srgbClr val="000000"/>
      </a:hlink>
      <a:folHlink>
        <a:srgbClr val="000000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">
  <a:themeElements>
    <a:clrScheme name="Benutzerdefiniert 59">
      <a:dk1>
        <a:srgbClr val="000000"/>
      </a:dk1>
      <a:lt1>
        <a:sysClr val="window" lastClr="FFFFFF"/>
      </a:lt1>
      <a:dk2>
        <a:srgbClr val="B2B2B2"/>
      </a:dk2>
      <a:lt2>
        <a:srgbClr val="F39200"/>
      </a:lt2>
      <a:accent1>
        <a:srgbClr val="0D1546"/>
      </a:accent1>
      <a:accent2>
        <a:srgbClr val="559DBB"/>
      </a:accent2>
      <a:accent3>
        <a:srgbClr val="81B0C8"/>
      </a:accent3>
      <a:accent4>
        <a:srgbClr val="A4C3D6"/>
      </a:accent4>
      <a:accent5>
        <a:srgbClr val="C5D6E4"/>
      </a:accent5>
      <a:accent6>
        <a:srgbClr val="E3EBF2"/>
      </a:accent6>
      <a:hlink>
        <a:srgbClr val="000000"/>
      </a:hlink>
      <a:folHlink>
        <a:srgbClr val="000000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XFEL_PowerPoint_16x9_v3</Template>
  <TotalTime>20268</TotalTime>
  <Words>747</Words>
  <Application>Microsoft Macintosh PowerPoint</Application>
  <PresentationFormat>On-screen Show (16:9)</PresentationFormat>
  <Paragraphs>265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Andale Mono</vt:lpstr>
      <vt:lpstr>Arial</vt:lpstr>
      <vt:lpstr>Calibri</vt:lpstr>
      <vt:lpstr>Calibri Light</vt:lpstr>
      <vt:lpstr>Muli</vt:lpstr>
      <vt:lpstr>System Font Regular</vt:lpstr>
      <vt:lpstr>XFEL_PowerPoint_16x9_v3</vt:lpstr>
      <vt:lpstr>First Slide</vt:lpstr>
      <vt:lpstr>FAIR data at European XFEL</vt:lpstr>
      <vt:lpstr>FAIR</vt:lpstr>
      <vt:lpstr>FAIR – Findable</vt:lpstr>
      <vt:lpstr>FAIR – Accessible</vt:lpstr>
      <vt:lpstr>FAIR – Interoperable</vt:lpstr>
      <vt:lpstr>FAIR – Reusable</vt:lpstr>
      <vt:lpstr>Working towards FAIR –  examples from European XFEL</vt:lpstr>
      <vt:lpstr>Data storage in HDF5 files </vt:lpstr>
      <vt:lpstr>PowerPoint Presentation</vt:lpstr>
      <vt:lpstr>Abstracting HDF5 data layer access  (Thomas Kluyver)</vt:lpstr>
      <vt:lpstr>Creating libraries of relevant analysis recipes</vt:lpstr>
      <vt:lpstr>Interactive data exploration in notebook (Robert Rosca)</vt:lpstr>
      <vt:lpstr>Geometry assembler (1/2)</vt:lpstr>
      <vt:lpstr>Geometry assembler (2/2)</vt:lpstr>
      <vt:lpstr>Containers for software provision and deployment  (Robert Rosca) </vt:lpstr>
      <vt:lpstr>HDF5  (Thomas Kluyver)</vt:lpstr>
      <vt:lpstr>Summary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in one line (or two lines)</dc:title>
  <dc:creator>Hans Fangohr</dc:creator>
  <cp:lastModifiedBy>Microsoft Office User</cp:lastModifiedBy>
  <cp:revision>539</cp:revision>
  <cp:lastPrinted>2018-01-22T07:30:01Z</cp:lastPrinted>
  <dcterms:created xsi:type="dcterms:W3CDTF">2017-10-05T09:08:24Z</dcterms:created>
  <dcterms:modified xsi:type="dcterms:W3CDTF">2019-11-05T10:10:01Z</dcterms:modified>
</cp:coreProperties>
</file>

<file path=docProps/thumbnail.jpeg>
</file>